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8" r:id="rId3"/>
    <p:sldId id="267" r:id="rId4"/>
    <p:sldId id="275" r:id="rId5"/>
    <p:sldId id="274" r:id="rId6"/>
    <p:sldId id="265" r:id="rId7"/>
    <p:sldId id="262" r:id="rId8"/>
    <p:sldId id="264" r:id="rId9"/>
    <p:sldId id="263" r:id="rId10"/>
    <p:sldId id="266" r:id="rId11"/>
    <p:sldId id="261" r:id="rId12"/>
    <p:sldId id="276" r:id="rId13"/>
    <p:sldId id="260" r:id="rId14"/>
    <p:sldId id="259" r:id="rId15"/>
    <p:sldId id="258" r:id="rId16"/>
    <p:sldId id="269" r:id="rId17"/>
    <p:sldId id="273" r:id="rId18"/>
    <p:sldId id="271" r:id="rId19"/>
    <p:sldId id="272" r:id="rId20"/>
    <p:sldId id="270" r:id="rId21"/>
    <p:sldId id="25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72" autoAdjust="0"/>
  </p:normalViewPr>
  <p:slideViewPr>
    <p:cSldViewPr>
      <p:cViewPr varScale="1">
        <p:scale>
          <a:sx n="99" d="100"/>
          <a:sy n="99" d="100"/>
        </p:scale>
        <p:origin x="-19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964494-DCF3-4886-907B-41388CEE8178}" type="datetimeFigureOut">
              <a:rPr lang="en-US" smtClean="0"/>
              <a:pPr/>
              <a:t>12/17/2010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172A0-67CE-4CBF-A4D1-D2B23E2EED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Or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metmuseum.org/toah/hd/gold/hd_gold.htm#ixzz17vUmRHo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Spread of Islam was</a:t>
            </a:r>
            <a:r>
              <a:rPr lang="en-US" baseline="0" dirty="0" smtClean="0"/>
              <a:t> important to trading as it allowed fair trade to exist, if you were Islamic, then by </a:t>
            </a:r>
            <a:r>
              <a:rPr lang="en-US" baseline="0" dirty="0" err="1" smtClean="0"/>
              <a:t>Muhammeds</a:t>
            </a:r>
            <a:r>
              <a:rPr lang="en-US" baseline="0" dirty="0" smtClean="0"/>
              <a:t> will, every transaction must be fair for both sides involved in the transaction otherwise the transaction would not be blessed. Therefore converting to Islam was a way for people to get the most out of their trading deals </a:t>
            </a:r>
          </a:p>
          <a:p>
            <a:endParaRPr lang="en-US" baseline="0" dirty="0" smtClean="0"/>
          </a:p>
          <a:p>
            <a:r>
              <a:rPr lang="en-US" b="1" dirty="0" smtClean="0"/>
              <a:t>Merchants and traders in West Africa saw many advantages in converting to Islam</a:t>
            </a:r>
          </a:p>
          <a:p>
            <a:r>
              <a:rPr lang="en-US" dirty="0" smtClean="0"/>
              <a:t>Literacy spread because belief in Islam requires you to learn the Quran. </a:t>
            </a:r>
          </a:p>
          <a:p>
            <a:r>
              <a:rPr lang="en-US" dirty="0" smtClean="0"/>
              <a:t>Muslims all speak the language of the Quran. Arabic became the common language of the merchants and traders of West Africa. </a:t>
            </a:r>
          </a:p>
          <a:p>
            <a:r>
              <a:rPr lang="en-US" dirty="0" smtClean="0"/>
              <a:t>Strict Muslims all follow Islamic law. It is easier to solve disputes when both parties agree on the laws. </a:t>
            </a:r>
          </a:p>
          <a:p>
            <a:r>
              <a:rPr lang="en-US" dirty="0" smtClean="0"/>
              <a:t>Conversion to Islam opened up markets across North Africa and in Arabia.</a:t>
            </a: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Its geographical setting made it a natural meeting point for nearby west African populations and nomadic Berbers and Arab peoples from the north. Its long history as a trading outpost that linked west Africa with Berber, Arab, and Jewish traders throughout north Africa, and thereby indirectly with traders from Europe, has given it a fabled status, and in the West it was for long a metaphor for exotic, distant lands: "from here to Timbuktu."</a:t>
            </a:r>
          </a:p>
          <a:p>
            <a:r>
              <a:rPr lang="en-US" dirty="0" smtClean="0"/>
              <a:t>Timbuktu's long-lasting contribution to Islamic and world civilization is scholarship. Timbuktu is believed to have had one of the first universities in the world. Local scholars and collectors still boast an impressive collection of Ancient</a:t>
            </a:r>
            <a:r>
              <a:rPr lang="en-US" baseline="0" dirty="0" smtClean="0"/>
              <a:t> </a:t>
            </a:r>
            <a:r>
              <a:rPr lang="en-US" baseline="0" dirty="0" err="1" smtClean="0"/>
              <a:t>greek</a:t>
            </a:r>
            <a:r>
              <a:rPr lang="en-US" baseline="0" dirty="0" smtClean="0"/>
              <a:t> Texts</a:t>
            </a:r>
            <a:r>
              <a:rPr lang="en-US" dirty="0" smtClean="0"/>
              <a:t> from that era. By the 14th century, important books were written and copied in Timbuktu, establishing the city as the centre of a significant written tradition in Africa</a:t>
            </a:r>
          </a:p>
          <a:p>
            <a:endParaRPr lang="en-US" dirty="0" smtClean="0"/>
          </a:p>
          <a:p>
            <a:r>
              <a:rPr lang="en-US" dirty="0" err="1" smtClean="0"/>
              <a:t>Extreamely</a:t>
            </a:r>
            <a:r>
              <a:rPr lang="en-US" baseline="0" dirty="0" smtClean="0"/>
              <a:t> important location, being on a river, a lot more trade items could be facilitated and shipped around to their various destinations.</a:t>
            </a:r>
            <a:endParaRPr lang="en-US" dirty="0" smtClean="0"/>
          </a:p>
          <a:p>
            <a:endParaRPr lang="en-US" dirty="0" smtClean="0"/>
          </a:p>
          <a:p>
            <a:endParaRPr lang="en-US" dirty="0" smtClean="0"/>
          </a:p>
          <a:p>
            <a:r>
              <a:rPr lang="en-US" dirty="0" smtClean="0"/>
              <a:t>  ”No name makes people think of ancient Africa better than Timbuktu. Timbuktu was the greatest trading place in sub-Saharan Africa for more than four hundred years. Cities exist for a reason, and Timbuktu was no exception. Timbuktu was located on a bend in the Niger River. Traders mined salt in the desert. Miners would carry the salt to the city where merchants would transport it on the river to faraway places. </a:t>
            </a:r>
          </a:p>
          <a:p>
            <a:r>
              <a:rPr lang="en-US" dirty="0" smtClean="0"/>
              <a:t>     Timbuktu developed as a trading city, but the wealth of the city attracted others. In time, Timbuktu became well known as a religious and educational site. Mansa Musa built a great mosque, or Islamic temple in Timbuktu. Timbuktu began to decline in influence when the Portuguese showed that it was easier to sail around the coast of Africa than travel through the desert. The city was destroyed by the war between Morocco and Songhai. Today it remains a shadow of its former self, a mud built town of 20,000 people on the edge of the Sahara Desert.”</a:t>
            </a:r>
          </a:p>
          <a:p>
            <a:r>
              <a:rPr lang="en-US" dirty="0" smtClean="0">
                <a:hlinkClick r:id="rId3" action="ppaction://hlinkfile"/>
              </a:rPr>
              <a:t>A </a:t>
            </a:r>
            <a:endParaRPr lang="en-US" dirty="0" smtClean="0"/>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Vikings were the international tradesmen of their time. In Constantinople they traded silk and spices for slaves that they had brought from Russia. Amber they found in the Baltic area. From the north and Greenland in the west, they brought furs, skins and walrus tusk ivory to the trading towns in western Europe.</a:t>
            </a:r>
          </a:p>
          <a:p>
            <a:r>
              <a:rPr lang="en-US" dirty="0" smtClean="0"/>
              <a:t>The Vikings founded trading cities in Scandinavia such as </a:t>
            </a:r>
            <a:r>
              <a:rPr lang="en-US" dirty="0" err="1" smtClean="0"/>
              <a:t>Birka</a:t>
            </a:r>
            <a:r>
              <a:rPr lang="en-US" dirty="0" smtClean="0"/>
              <a:t>, </a:t>
            </a:r>
            <a:r>
              <a:rPr lang="en-US" dirty="0" err="1" smtClean="0"/>
              <a:t>Ribe</a:t>
            </a:r>
            <a:r>
              <a:rPr lang="en-US" dirty="0" smtClean="0"/>
              <a:t>, </a:t>
            </a:r>
            <a:r>
              <a:rPr lang="en-US" dirty="0" err="1" smtClean="0"/>
              <a:t>Hedeby</a:t>
            </a:r>
            <a:r>
              <a:rPr lang="en-US" dirty="0" smtClean="0"/>
              <a:t> and </a:t>
            </a:r>
            <a:r>
              <a:rPr lang="en-US" dirty="0" err="1" smtClean="0"/>
              <a:t>Skiringskal</a:t>
            </a:r>
            <a:r>
              <a:rPr lang="en-US" dirty="0" smtClean="0"/>
              <a:t>. In Ireland they founded Dublin and in England they made York flourish to become the most important trading town outside of London.</a:t>
            </a:r>
          </a:p>
          <a:p>
            <a:r>
              <a:rPr lang="en-US" dirty="0" smtClean="0"/>
              <a:t>At a time when old trade routes between east and west through the Mediterranean were closed or unsafe, the Vikings kept the trade route between Byzantium and the west open by way of Kiev and Russia.</a:t>
            </a:r>
          </a:p>
          <a:p>
            <a:r>
              <a:rPr lang="en-US" dirty="0" smtClean="0"/>
              <a:t>Viking graves often contain Arab silver, Byzantine silks, Frankish weapons, </a:t>
            </a:r>
            <a:r>
              <a:rPr lang="en-US" dirty="0" err="1" smtClean="0"/>
              <a:t>Rhenish</a:t>
            </a:r>
            <a:r>
              <a:rPr lang="en-US" dirty="0" smtClean="0"/>
              <a:t> (from Rheims) glass, and other products of an extensive trade. Silver coins from the caliphate and Anglo-Saxon coins from England flowed into the Viking lands and further stimulated economic growth.</a:t>
            </a: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As a </a:t>
            </a:r>
            <a:r>
              <a:rPr lang="en-US" sz="1200" b="0" kern="1200" dirty="0" smtClean="0">
                <a:solidFill>
                  <a:schemeClr val="tx1"/>
                </a:solidFill>
                <a:latin typeface="+mn-lt"/>
                <a:ea typeface="+mn-ea"/>
                <a:cs typeface="+mn-cs"/>
              </a:rPr>
              <a:t>sea</a:t>
            </a:r>
            <a:r>
              <a:rPr lang="en-US" b="0" dirty="0" smtClean="0"/>
              <a:t> around which some of the most ancient human civilizations were arranged, it has had a major influence on the history and ways of life of these cultures. It provided a way of </a:t>
            </a:r>
            <a:r>
              <a:rPr lang="en-US" sz="1200" b="0" kern="1200" dirty="0" smtClean="0">
                <a:solidFill>
                  <a:schemeClr val="tx1"/>
                </a:solidFill>
                <a:latin typeface="+mn-lt"/>
                <a:ea typeface="+mn-ea"/>
                <a:cs typeface="+mn-cs"/>
              </a:rPr>
              <a:t>trade</a:t>
            </a:r>
            <a:r>
              <a:rPr lang="en-US" b="0" dirty="0" smtClean="0"/>
              <a:t>, colonization and war, and was the basis of life (via fishing and the gathering of other seafood) for numerous communities throughout the ages.</a:t>
            </a:r>
          </a:p>
          <a:p>
            <a:r>
              <a:rPr lang="en-US" b="0" dirty="0" smtClean="0"/>
              <a:t>The combination of similarly shared climate, geology and access to a common </a:t>
            </a:r>
            <a:r>
              <a:rPr lang="en-US" sz="1200" b="0" kern="1200" dirty="0" smtClean="0">
                <a:solidFill>
                  <a:schemeClr val="tx1"/>
                </a:solidFill>
                <a:latin typeface="+mn-lt"/>
                <a:ea typeface="+mn-ea"/>
                <a:cs typeface="+mn-cs"/>
              </a:rPr>
              <a:t>sea</a:t>
            </a:r>
            <a:r>
              <a:rPr lang="en-US" b="0" dirty="0" smtClean="0"/>
              <a:t> has led to numerous historical and cultural connections between the ancient and modern societies around the </a:t>
            </a:r>
            <a:r>
              <a:rPr lang="en-US" sz="1200" b="0" kern="1200" dirty="0" smtClean="0">
                <a:solidFill>
                  <a:schemeClr val="tx1"/>
                </a:solidFill>
                <a:latin typeface="+mn-lt"/>
                <a:ea typeface="+mn-ea"/>
                <a:cs typeface="+mn-cs"/>
              </a:rPr>
              <a:t>Mediterranean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 </a:t>
            </a:r>
            <a:r>
              <a:rPr lang="en-US" sz="1200" b="0" kern="1200" dirty="0" smtClean="0">
                <a:solidFill>
                  <a:schemeClr val="tx1"/>
                </a:solidFill>
                <a:latin typeface="+mn-lt"/>
                <a:ea typeface="+mn-ea"/>
                <a:cs typeface="+mn-cs"/>
              </a:rPr>
              <a:t>Mediterranean</a:t>
            </a:r>
            <a:r>
              <a:rPr lang="en-US" b="0" dirty="0" smtClean="0"/>
              <a:t> </a:t>
            </a:r>
            <a:r>
              <a:rPr lang="en-US" sz="1200" b="0" kern="1200" dirty="0" smtClean="0">
                <a:solidFill>
                  <a:schemeClr val="tx1"/>
                </a:solidFill>
                <a:latin typeface="+mn-lt"/>
                <a:ea typeface="+mn-ea"/>
                <a:cs typeface="+mn-cs"/>
              </a:rPr>
              <a:t>Sea</a:t>
            </a:r>
            <a:r>
              <a:rPr lang="en-US" b="0" dirty="0" smtClean="0"/>
              <a:t> was a transport superhighway in ancient times, allowing for </a:t>
            </a:r>
            <a:r>
              <a:rPr lang="en-US" sz="1200" b="0" kern="1200" dirty="0" smtClean="0">
                <a:solidFill>
                  <a:schemeClr val="tx1"/>
                </a:solidFill>
                <a:latin typeface="+mn-lt"/>
                <a:ea typeface="+mn-ea"/>
                <a:cs typeface="+mn-cs"/>
              </a:rPr>
              <a:t>trade</a:t>
            </a:r>
            <a:r>
              <a:rPr lang="en-US" b="0" dirty="0" smtClean="0"/>
              <a:t> and cultural exchange between the peoples of the region. It was critical to the development of Western Civilization and brought among others the Greeks, Phoenicians, Carthaginians, and Romans to the area around the Sea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Rome would not be the Empire</a:t>
            </a:r>
            <a:r>
              <a:rPr lang="en-US" b="0" baseline="0" dirty="0" smtClean="0"/>
              <a:t> that it was if it didn’t have access to the Mediterranean and therefore the ability to trade with all of its areas of influence. Many imperative items bought along </a:t>
            </a:r>
            <a:r>
              <a:rPr lang="en-US" b="0" baseline="0" smtClean="0"/>
              <a:t>the Mediterranean </a:t>
            </a:r>
            <a:r>
              <a:rPr lang="en-US" b="0" baseline="0" dirty="0" smtClean="0"/>
              <a:t>Sea for the survival of Rome.</a:t>
            </a:r>
            <a:endParaRPr lang="en-US" b="0"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63172A0-67CE-4CBF-A4D1-D2B23E2EEDB8}"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evidence that trade between Egypt, the Roman Empire, and ancient India was far more noticeable than previously thought. Digs at the ancient Egyptian town of </a:t>
            </a:r>
            <a:r>
              <a:rPr lang="en-US" dirty="0" err="1" smtClean="0"/>
              <a:t>Berenike</a:t>
            </a:r>
            <a:r>
              <a:rPr lang="en-US" dirty="0" smtClean="0"/>
              <a:t> have produced spices and gem fragments that prove that Indian goods routinely made their way to Egypt. In particular, archaeologists found more than 16 pounds of black peppercorns, a spice found at that time only in India.</a:t>
            </a:r>
          </a:p>
          <a:p>
            <a:endParaRPr lang="en-US" dirty="0" smtClean="0"/>
          </a:p>
          <a:p>
            <a:r>
              <a:rPr lang="en-US" dirty="0" smtClean="0"/>
              <a:t>ideal position to ship goods down the Red Sea and to Africa or Asia by sea or by land across Egypt to Alexandria, and from there to the rest of the Roman Empire.  </a:t>
            </a:r>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b="0" dirty="0" smtClean="0">
                <a:latin typeface="+mn-lt"/>
              </a:rPr>
              <a:t>The cosmopolitan nature of Baghdad was evident in its bazaars, which</a:t>
            </a:r>
            <a:r>
              <a:rPr lang="en-US" b="0" baseline="0" dirty="0" smtClean="0">
                <a:latin typeface="+mn-lt"/>
              </a:rPr>
              <a:t> </a:t>
            </a:r>
            <a:r>
              <a:rPr lang="en-US" b="0" dirty="0" smtClean="0">
                <a:latin typeface="+mn-lt"/>
              </a:rPr>
              <a:t>contained goods from all over the known world. There were spices, minerals,</a:t>
            </a:r>
            <a:r>
              <a:rPr lang="en-US" b="0" baseline="0" dirty="0" smtClean="0">
                <a:latin typeface="+mn-lt"/>
              </a:rPr>
              <a:t> </a:t>
            </a:r>
            <a:r>
              <a:rPr lang="en-US" b="0" dirty="0" smtClean="0">
                <a:latin typeface="+mn-lt"/>
              </a:rPr>
              <a:t>and dyes from India; gems and fabrics from Central Asia; honey and wax from</a:t>
            </a:r>
            <a:r>
              <a:rPr lang="en-US" b="0" baseline="0" dirty="0" smtClean="0">
                <a:latin typeface="+mn-lt"/>
              </a:rPr>
              <a:t> </a:t>
            </a:r>
            <a:r>
              <a:rPr lang="en-US" b="0" dirty="0" smtClean="0">
                <a:latin typeface="+mn-lt"/>
              </a:rPr>
              <a:t>Scandinavia and Russia; and ivory and gold dust from Africa. One bazaar in the</a:t>
            </a:r>
            <a:r>
              <a:rPr lang="en-US" b="0" baseline="0" dirty="0" smtClean="0">
                <a:latin typeface="+mn-lt"/>
              </a:rPr>
              <a:t> </a:t>
            </a:r>
            <a:r>
              <a:rPr lang="en-US" b="0" dirty="0" smtClean="0">
                <a:latin typeface="+mn-lt"/>
              </a:rPr>
              <a:t>city specialized in goods from China, including silks, musk, and porcelain. In</a:t>
            </a:r>
            <a:r>
              <a:rPr lang="en-US" b="0" baseline="0" dirty="0" smtClean="0">
                <a:latin typeface="+mn-lt"/>
              </a:rPr>
              <a:t> </a:t>
            </a:r>
            <a:r>
              <a:rPr lang="en-US" b="0" dirty="0" smtClean="0">
                <a:latin typeface="+mn-lt"/>
              </a:rPr>
              <a:t>the slave markets Muslim traders bought and sold Scandinavians, Mongolians</a:t>
            </a:r>
            <a:r>
              <a:rPr lang="en-US" b="0" baseline="0" dirty="0" smtClean="0">
                <a:latin typeface="+mn-lt"/>
              </a:rPr>
              <a:t> </a:t>
            </a:r>
            <a:r>
              <a:rPr lang="en-US" b="0" dirty="0" smtClean="0">
                <a:latin typeface="+mn-lt"/>
              </a:rPr>
              <a:t>from Central Asia, and Africans. </a:t>
            </a:r>
          </a:p>
          <a:p>
            <a:pPr algn="l"/>
            <a:endParaRPr lang="en-US" b="0" dirty="0" smtClean="0">
              <a:latin typeface="+mn-lt"/>
            </a:endParaRPr>
          </a:p>
          <a:p>
            <a:pPr algn="l"/>
            <a:r>
              <a:rPr lang="en-US" b="0" dirty="0" smtClean="0">
                <a:latin typeface="+mn-lt"/>
              </a:rPr>
              <a:t>Joint-stock companies flourished along with</a:t>
            </a:r>
            <a:r>
              <a:rPr lang="en-US" b="0" baseline="0" dirty="0" smtClean="0">
                <a:latin typeface="+mn-lt"/>
              </a:rPr>
              <a:t> </a:t>
            </a:r>
            <a:r>
              <a:rPr lang="en-US" b="0" dirty="0" smtClean="0">
                <a:latin typeface="+mn-lt"/>
              </a:rPr>
              <a:t>branch banking organizations, and checks (an Arabic word) drawn on one bank</a:t>
            </a:r>
            <a:r>
              <a:rPr lang="en-US" b="0" baseline="0" dirty="0" smtClean="0">
                <a:latin typeface="+mn-lt"/>
              </a:rPr>
              <a:t> </a:t>
            </a:r>
            <a:r>
              <a:rPr lang="en-US" b="0" dirty="0" smtClean="0">
                <a:latin typeface="+mn-lt"/>
              </a:rPr>
              <a:t>could be cashed elsewhere in the empire.</a:t>
            </a:r>
            <a:br>
              <a:rPr lang="en-US" b="0" dirty="0" smtClean="0">
                <a:latin typeface="+mn-lt"/>
              </a:rPr>
            </a:br>
            <a:r>
              <a:rPr lang="en-US" b="0" dirty="0" smtClean="0">
                <a:latin typeface="+mn-lt"/>
              </a:rPr>
              <a:t/>
            </a:r>
            <a:br>
              <a:rPr lang="en-US" b="0" dirty="0" smtClean="0">
                <a:latin typeface="+mn-lt"/>
              </a:rPr>
            </a:br>
            <a:r>
              <a:rPr lang="en-US" b="0" dirty="0" smtClean="0">
                <a:latin typeface="+mn-lt"/>
              </a:rPr>
              <a:t>Muslim textile industries turned out excellent cottons (muslins) and</a:t>
            </a:r>
            <a:r>
              <a:rPr lang="en-US" b="0" baseline="0" dirty="0" smtClean="0">
                <a:latin typeface="+mn-lt"/>
              </a:rPr>
              <a:t> </a:t>
            </a:r>
            <a:r>
              <a:rPr lang="en-US" b="0" dirty="0" smtClean="0">
                <a:latin typeface="+mn-lt"/>
              </a:rPr>
              <a:t>silks. The steel of Damascus and Toledo, the leather of Cordova, and the glass</a:t>
            </a:r>
            <a:r>
              <a:rPr lang="en-US" b="0" baseline="0" dirty="0" smtClean="0">
                <a:latin typeface="+mn-lt"/>
              </a:rPr>
              <a:t> </a:t>
            </a:r>
            <a:r>
              <a:rPr lang="en-US" b="0" dirty="0" smtClean="0">
                <a:latin typeface="+mn-lt"/>
              </a:rPr>
              <a:t>of Syria became internationally famous. Notable also was the art of</a:t>
            </a:r>
            <a:r>
              <a:rPr lang="en-US" b="0" baseline="0" dirty="0" smtClean="0">
                <a:latin typeface="+mn-lt"/>
              </a:rPr>
              <a:t> </a:t>
            </a:r>
            <a:r>
              <a:rPr lang="en-US" b="0" dirty="0" smtClean="0">
                <a:latin typeface="+mn-lt"/>
              </a:rPr>
              <a:t>papermaking, learned from the Chinese. Under the Abbasids, vast irrigation</a:t>
            </a:r>
            <a:r>
              <a:rPr lang="en-US" b="0" baseline="0" dirty="0" smtClean="0">
                <a:latin typeface="+mn-lt"/>
              </a:rPr>
              <a:t> </a:t>
            </a:r>
            <a:r>
              <a:rPr lang="en-US" b="0" dirty="0" smtClean="0">
                <a:latin typeface="+mn-lt"/>
              </a:rPr>
              <a:t>projects in Iraq increased cultivable land, which yielded large crops of</a:t>
            </a:r>
            <a:r>
              <a:rPr lang="en-US" b="0" baseline="0" dirty="0" smtClean="0">
                <a:latin typeface="+mn-lt"/>
              </a:rPr>
              <a:t> </a:t>
            </a:r>
            <a:r>
              <a:rPr lang="en-US" b="0" dirty="0" smtClean="0">
                <a:latin typeface="+mn-lt"/>
              </a:rPr>
              <a:t>fruits and grains. Wheat came from the Nile valley, cotton from North Africa,</a:t>
            </a:r>
            <a:r>
              <a:rPr lang="en-US" b="0" baseline="0" dirty="0" smtClean="0">
                <a:latin typeface="+mn-lt"/>
              </a:rPr>
              <a:t> </a:t>
            </a:r>
            <a:r>
              <a:rPr lang="en-US" b="0" dirty="0" smtClean="0">
                <a:latin typeface="+mn-lt"/>
              </a:rPr>
              <a:t>olives and wine from Spain, wool from eastern Asia Minor, and horses from</a:t>
            </a:r>
            <a:r>
              <a:rPr lang="en-US" b="0" baseline="0" dirty="0" smtClean="0">
                <a:latin typeface="+mn-lt"/>
              </a:rPr>
              <a:t> </a:t>
            </a:r>
            <a:r>
              <a:rPr lang="en-US" b="0" dirty="0" smtClean="0">
                <a:latin typeface="+mn-lt"/>
              </a:rPr>
              <a:t>Persia.</a:t>
            </a:r>
            <a:br>
              <a:rPr lang="en-US" b="0" dirty="0" smtClean="0">
                <a:latin typeface="+mn-lt"/>
              </a:rPr>
            </a:br>
            <a:r>
              <a:rPr lang="en-US" b="1" dirty="0" smtClean="0"/>
              <a:t/>
            </a:r>
            <a:br>
              <a:rPr lang="en-US" b="1" dirty="0" smtClean="0"/>
            </a:br>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The Sahara is a hostile expanse that separates the Mediterranean economy from the economy of the Niger basin. </a:t>
            </a:r>
            <a:r>
              <a:rPr lang="en-US" sz="1200" kern="1200" dirty="0" err="1" smtClean="0">
                <a:solidFill>
                  <a:schemeClr val="tx1"/>
                </a:solidFill>
                <a:latin typeface="+mn-lt"/>
                <a:ea typeface="+mn-ea"/>
                <a:cs typeface="+mn-cs"/>
              </a:rPr>
              <a:t>Fernand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Braudel</a:t>
            </a:r>
            <a:r>
              <a:rPr lang="en-US" sz="1200"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(24 August 1902 – 27 November 1985) was a French historian ))</a:t>
            </a:r>
            <a:r>
              <a:rPr lang="en-US" sz="1200" kern="1200" dirty="0" smtClean="0">
                <a:solidFill>
                  <a:schemeClr val="tx1"/>
                </a:solidFill>
                <a:latin typeface="+mn-lt"/>
                <a:ea typeface="+mn-ea"/>
                <a:cs typeface="+mn-cs"/>
              </a:rPr>
              <a:t> pointed out, such a zone, like the Atlantic Ocean, is only worth crossing in exceptional circumstances, when the gain outweighs the loss.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However, unlike the Atlantic, the Sahara has always been home to groups of people practicing trade on a local basis.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Trade in Islamic times was conducted by caravans of camels. These camels would be fattened for a number of months on the plains of either the Maghreb (Modern day Morocco,</a:t>
            </a:r>
            <a:r>
              <a:rPr lang="en-US" sz="1200" kern="1200" baseline="0" dirty="0" smtClean="0">
                <a:solidFill>
                  <a:schemeClr val="tx1"/>
                </a:solidFill>
                <a:latin typeface="+mn-lt"/>
                <a:ea typeface="+mn-ea"/>
                <a:cs typeface="+mn-cs"/>
              </a:rPr>
              <a:t> Libya, Tunisia, Algeria, or Mauritania)</a:t>
            </a:r>
            <a:r>
              <a:rPr lang="en-US" sz="1200" kern="1200" dirty="0" smtClean="0">
                <a:solidFill>
                  <a:schemeClr val="tx1"/>
                </a:solidFill>
                <a:latin typeface="+mn-lt"/>
                <a:ea typeface="+mn-ea"/>
                <a:cs typeface="+mn-cs"/>
              </a:rPr>
              <a:t> or Sahel (</a:t>
            </a:r>
            <a:r>
              <a:rPr lang="en-US" sz="1200" b="0" i="0" kern="1200" dirty="0" smtClean="0">
                <a:solidFill>
                  <a:schemeClr val="tx1"/>
                </a:solidFill>
                <a:latin typeface="+mn-lt"/>
                <a:ea typeface="+mn-ea"/>
                <a:cs typeface="+mn-cs"/>
              </a:rPr>
              <a:t>Sahel</a:t>
            </a:r>
            <a:r>
              <a:rPr lang="en-US" sz="1200" b="0" kern="1200" dirty="0" smtClean="0">
                <a:solidFill>
                  <a:schemeClr val="tx1"/>
                </a:solidFill>
                <a:latin typeface="+mn-lt"/>
                <a:ea typeface="+mn-ea"/>
                <a:cs typeface="+mn-cs"/>
              </a:rPr>
              <a:t> = the ecology and geographical zone of transition between the Sahara desert in the North and the </a:t>
            </a:r>
            <a:r>
              <a:rPr lang="en-US" sz="1200" b="0" kern="1200" dirty="0" err="1" smtClean="0">
                <a:solidFill>
                  <a:schemeClr val="tx1"/>
                </a:solidFill>
                <a:latin typeface="+mn-lt"/>
                <a:ea typeface="+mn-ea"/>
                <a:cs typeface="+mn-cs"/>
              </a:rPr>
              <a:t>Sudanian</a:t>
            </a:r>
            <a:r>
              <a:rPr lang="en-US" sz="1200" b="0" kern="1200" dirty="0" smtClean="0">
                <a:solidFill>
                  <a:schemeClr val="tx1"/>
                </a:solidFill>
                <a:latin typeface="+mn-lt"/>
                <a:ea typeface="+mn-ea"/>
                <a:cs typeface="+mn-cs"/>
              </a:rPr>
              <a:t> savannas in the south)</a:t>
            </a:r>
            <a:r>
              <a:rPr lang="en-US" sz="1200" kern="1200" dirty="0" smtClean="0">
                <a:solidFill>
                  <a:schemeClr val="tx1"/>
                </a:solidFill>
                <a:latin typeface="+mn-lt"/>
                <a:ea typeface="+mn-ea"/>
                <a:cs typeface="+mn-cs"/>
              </a:rPr>
              <a:t> before being assembled into a caravan.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caravans would be guided by highly paid Berber guides who knew the desert and could ensure safe passage from their fellow desert nomads.</a:t>
            </a:r>
          </a:p>
          <a:p>
            <a:r>
              <a:rPr lang="en-US" sz="1200" kern="1200" dirty="0" smtClean="0">
                <a:solidFill>
                  <a:schemeClr val="tx1"/>
                </a:solidFill>
                <a:latin typeface="+mn-lt"/>
                <a:ea typeface="+mn-ea"/>
                <a:cs typeface="+mn-cs"/>
              </a:rPr>
              <a:t>The survival of a caravan would be precarious and rely on careful coordination. Runners would be sent ahead to oases so that water could be shipped out to the caravan when it was still several days away, as the caravans could not carry enough with them to make the full journey</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smtClean="0">
                <a:solidFill>
                  <a:schemeClr val="tx1"/>
                </a:solidFill>
                <a:latin typeface="+mn-lt"/>
                <a:ea typeface="+mn-ea"/>
                <a:cs typeface="+mn-cs"/>
              </a:rPr>
              <a:t>The traffic in gold was spurred by the demand for and supply of coinage; Salt preserved foods in a time before refrigerators, meaning there was always food; Ivory was valued in markets around the world as it was only found in</a:t>
            </a:r>
            <a:r>
              <a:rPr lang="en-US" sz="1200" u="none" strike="noStrike" kern="1200" baseline="0" dirty="0" smtClean="0">
                <a:solidFill>
                  <a:schemeClr val="tx1"/>
                </a:solidFill>
                <a:latin typeface="+mn-lt"/>
                <a:ea typeface="+mn-ea"/>
                <a:cs typeface="+mn-cs"/>
              </a:rPr>
              <a:t> one place and was quite rare, this was a sign of wealth in other areas of the world, however Ivory was tough enough to also be used as a weapon for African tribes; Pottery was used to store goods including water, food etc.; Spices were valued in Europe after Crusaders were exposed to them in the middle East in c. 1000 CE, increasing the market for spices; Iron goods were later smelted and created into weapons used by Africans to expand and protect trade routes; Camels were the easiest way around the desert and all caravans/traders had </a:t>
            </a:r>
            <a:r>
              <a:rPr lang="en-US" sz="1200" u="none" strike="noStrike" kern="1200" baseline="0" dirty="0" err="1" smtClean="0">
                <a:solidFill>
                  <a:schemeClr val="tx1"/>
                </a:solidFill>
                <a:latin typeface="+mn-lt"/>
                <a:ea typeface="+mn-ea"/>
                <a:cs typeface="+mn-cs"/>
              </a:rPr>
              <a:t>aa</a:t>
            </a:r>
            <a:r>
              <a:rPr lang="en-US" sz="1200" u="none" strike="noStrike" kern="1200" baseline="0" dirty="0" smtClean="0">
                <a:solidFill>
                  <a:schemeClr val="tx1"/>
                </a:solidFill>
                <a:latin typeface="+mn-lt"/>
                <a:ea typeface="+mn-ea"/>
                <a:cs typeface="+mn-cs"/>
              </a:rPr>
              <a:t> need for camels and were willing to trade for them; Linens were traded later in the 15</a:t>
            </a:r>
            <a:r>
              <a:rPr lang="en-US" sz="1200" u="none" strike="noStrike" kern="1200" baseline="30000" dirty="0" smtClean="0">
                <a:solidFill>
                  <a:schemeClr val="tx1"/>
                </a:solidFill>
                <a:latin typeface="+mn-lt"/>
                <a:ea typeface="+mn-ea"/>
                <a:cs typeface="+mn-cs"/>
              </a:rPr>
              <a:t>th</a:t>
            </a:r>
            <a:r>
              <a:rPr lang="en-US" sz="1200" u="none" strike="noStrike" kern="1200" baseline="0" dirty="0" smtClean="0">
                <a:solidFill>
                  <a:schemeClr val="tx1"/>
                </a:solidFill>
                <a:latin typeface="+mn-lt"/>
                <a:ea typeface="+mn-ea"/>
                <a:cs typeface="+mn-cs"/>
              </a:rPr>
              <a:t> C. CE as the demand increased, so did the trade of these items.</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Source: </a:t>
            </a:r>
            <a:r>
              <a:rPr lang="en-US" sz="1200" u="none" strike="noStrike" kern="1200" dirty="0" smtClean="0">
                <a:solidFill>
                  <a:schemeClr val="tx1"/>
                </a:solidFill>
                <a:latin typeface="+mn-lt"/>
                <a:ea typeface="+mn-ea"/>
                <a:cs typeface="+mn-cs"/>
                <a:hlinkClick r:id="rId3"/>
              </a:rPr>
              <a:t>The Trans-Saharan Gold Trade (7th–14th century) | Thematic Essay | </a:t>
            </a:r>
            <a:r>
              <a:rPr lang="en-US" sz="1200" u="none" strike="noStrike" kern="1200" dirty="0" err="1" smtClean="0">
                <a:solidFill>
                  <a:schemeClr val="tx1"/>
                </a:solidFill>
                <a:latin typeface="+mn-lt"/>
                <a:ea typeface="+mn-ea"/>
                <a:cs typeface="+mn-cs"/>
                <a:hlinkClick r:id="rId3"/>
              </a:rPr>
              <a:t>Heilbrunn</a:t>
            </a:r>
            <a:r>
              <a:rPr lang="en-US" sz="1200" u="none" strike="noStrike" kern="1200" dirty="0" smtClean="0">
                <a:solidFill>
                  <a:schemeClr val="tx1"/>
                </a:solidFill>
                <a:latin typeface="+mn-lt"/>
                <a:ea typeface="+mn-ea"/>
                <a:cs typeface="+mn-cs"/>
                <a:hlinkClick r:id="rId3"/>
              </a:rPr>
              <a:t> Timeline of Art History | The Metropolitan Museum of Art</a:t>
            </a:r>
            <a:r>
              <a:rPr lang="en-US" sz="1200" u="none" strike="noStrike"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trade route ventured through the city of Asyut as well as the oasis of </a:t>
            </a:r>
            <a:r>
              <a:rPr lang="en-US" dirty="0" err="1" smtClean="0"/>
              <a:t>Kharga</a:t>
            </a:r>
            <a:r>
              <a:rPr lang="en-US" dirty="0" smtClean="0"/>
              <a:t> on its way down</a:t>
            </a:r>
            <a:r>
              <a:rPr lang="en-US" baseline="0" dirty="0" smtClean="0"/>
              <a:t> into Sudanese territory. </a:t>
            </a:r>
          </a:p>
          <a:p>
            <a:endParaRPr lang="en-US" baseline="0" dirty="0" smtClean="0"/>
          </a:p>
          <a:p>
            <a:r>
              <a:rPr lang="en-US" baseline="0" dirty="0" smtClean="0"/>
              <a:t>There is some records that this trade route was around as early as the time of the Old Egyptian Kingdom, </a:t>
            </a:r>
            <a:r>
              <a:rPr lang="en-US" sz="1200" kern="1200" dirty="0" smtClean="0">
                <a:solidFill>
                  <a:schemeClr val="tx1"/>
                </a:solidFill>
                <a:latin typeface="+mn-lt"/>
                <a:ea typeface="+mn-ea"/>
                <a:cs typeface="+mn-cs"/>
              </a:rPr>
              <a:t>transport and trade of gold, ivory, spices, wheat, animals and plants. The maximum extent of the </a:t>
            </a:r>
            <a:r>
              <a:rPr lang="en-US" sz="1200" kern="1200" dirty="0" err="1" smtClean="0">
                <a:solidFill>
                  <a:schemeClr val="tx1"/>
                </a:solidFill>
                <a:latin typeface="+mn-lt"/>
                <a:ea typeface="+mn-ea"/>
                <a:cs typeface="+mn-cs"/>
              </a:rPr>
              <a:t>Darb</a:t>
            </a:r>
            <a:r>
              <a:rPr lang="en-US" sz="1200" kern="1200" dirty="0" smtClean="0">
                <a:solidFill>
                  <a:schemeClr val="tx1"/>
                </a:solidFill>
                <a:latin typeface="+mn-lt"/>
                <a:ea typeface="+mn-ea"/>
                <a:cs typeface="+mn-cs"/>
              </a:rPr>
              <a:t> el-</a:t>
            </a:r>
            <a:r>
              <a:rPr lang="en-US" sz="1200" kern="1200" dirty="0" err="1" smtClean="0">
                <a:solidFill>
                  <a:schemeClr val="tx1"/>
                </a:solidFill>
                <a:latin typeface="+mn-lt"/>
                <a:ea typeface="+mn-ea"/>
                <a:cs typeface="+mn-cs"/>
              </a:rPr>
              <a:t>Arbain</a:t>
            </a:r>
            <a:r>
              <a:rPr lang="en-US" sz="1200" kern="1200" dirty="0" smtClean="0">
                <a:solidFill>
                  <a:schemeClr val="tx1"/>
                </a:solidFill>
                <a:latin typeface="+mn-lt"/>
                <a:ea typeface="+mn-ea"/>
                <a:cs typeface="+mn-cs"/>
              </a:rPr>
              <a:t> was northward from </a:t>
            </a:r>
            <a:r>
              <a:rPr lang="en-US" sz="1200" kern="1200" dirty="0" err="1" smtClean="0">
                <a:solidFill>
                  <a:schemeClr val="tx1"/>
                </a:solidFill>
                <a:latin typeface="+mn-lt"/>
                <a:ea typeface="+mn-ea"/>
                <a:cs typeface="+mn-cs"/>
              </a:rPr>
              <a:t>Kobbai</a:t>
            </a:r>
            <a:r>
              <a:rPr lang="en-US" sz="1200" kern="1200" dirty="0" smtClean="0">
                <a:solidFill>
                  <a:schemeClr val="tx1"/>
                </a:solidFill>
                <a:latin typeface="+mn-lt"/>
                <a:ea typeface="+mn-ea"/>
                <a:cs typeface="+mn-cs"/>
              </a:rPr>
              <a:t>, 25 miles north of al-</a:t>
            </a:r>
            <a:r>
              <a:rPr lang="en-US" sz="1200" kern="1200" dirty="0" err="1" smtClean="0">
                <a:solidFill>
                  <a:schemeClr val="tx1"/>
                </a:solidFill>
                <a:latin typeface="+mn-lt"/>
                <a:ea typeface="+mn-ea"/>
                <a:cs typeface="+mn-cs"/>
              </a:rPr>
              <a:t>Fashir</a:t>
            </a:r>
            <a:r>
              <a:rPr lang="en-US" sz="1200" kern="1200" dirty="0" smtClean="0">
                <a:solidFill>
                  <a:schemeClr val="tx1"/>
                </a:solidFill>
                <a:latin typeface="+mn-lt"/>
                <a:ea typeface="+mn-ea"/>
                <a:cs typeface="+mn-cs"/>
              </a:rPr>
              <a:t>, passing through the desert, through </a:t>
            </a:r>
            <a:r>
              <a:rPr lang="en-US" sz="1200" kern="1200" dirty="0" err="1" smtClean="0">
                <a:solidFill>
                  <a:schemeClr val="tx1"/>
                </a:solidFill>
                <a:latin typeface="+mn-lt"/>
                <a:ea typeface="+mn-ea"/>
                <a:cs typeface="+mn-cs"/>
              </a:rPr>
              <a:t>Bir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Natrum</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Wadi</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Howar</a:t>
            </a:r>
            <a:r>
              <a:rPr lang="en-US" sz="1200" kern="1200" dirty="0" smtClean="0">
                <a:solidFill>
                  <a:schemeClr val="tx1"/>
                </a:solidFill>
                <a:latin typeface="+mn-lt"/>
                <a:ea typeface="+mn-ea"/>
                <a:cs typeface="+mn-cs"/>
              </a:rPr>
              <a:t>, and ending in Egypt.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Romans aided trade along the </a:t>
            </a:r>
            <a:r>
              <a:rPr lang="en-US" sz="1200" kern="1200" dirty="0" err="1" smtClean="0">
                <a:solidFill>
                  <a:schemeClr val="tx1"/>
                </a:solidFill>
                <a:latin typeface="+mn-lt"/>
                <a:ea typeface="+mn-ea"/>
                <a:cs typeface="+mn-cs"/>
              </a:rPr>
              <a:t>Darb</a:t>
            </a:r>
            <a:r>
              <a:rPr lang="en-US" sz="1200" kern="1200" dirty="0" smtClean="0">
                <a:solidFill>
                  <a:schemeClr val="tx1"/>
                </a:solidFill>
                <a:latin typeface="+mn-lt"/>
                <a:ea typeface="+mn-ea"/>
                <a:cs typeface="+mn-cs"/>
              </a:rPr>
              <a:t> el-</a:t>
            </a:r>
            <a:r>
              <a:rPr lang="en-US" sz="1200" kern="1200" dirty="0" err="1" smtClean="0">
                <a:solidFill>
                  <a:schemeClr val="tx1"/>
                </a:solidFill>
                <a:latin typeface="+mn-lt"/>
                <a:ea typeface="+mn-ea"/>
                <a:cs typeface="+mn-cs"/>
              </a:rPr>
              <a:t>Arbain</a:t>
            </a:r>
            <a:r>
              <a:rPr lang="en-US" sz="1200" kern="1200" dirty="0" smtClean="0">
                <a:solidFill>
                  <a:schemeClr val="tx1"/>
                </a:solidFill>
                <a:latin typeface="+mn-lt"/>
                <a:ea typeface="+mn-ea"/>
                <a:cs typeface="+mn-cs"/>
              </a:rPr>
              <a:t> with the presence of a chain of fortresses that the Romans built to protect the </a:t>
            </a:r>
            <a:r>
              <a:rPr lang="en-US" sz="1200" kern="1200" dirty="0" err="1" smtClean="0">
                <a:solidFill>
                  <a:schemeClr val="tx1"/>
                </a:solidFill>
                <a:latin typeface="+mn-lt"/>
                <a:ea typeface="+mn-ea"/>
                <a:cs typeface="+mn-cs"/>
              </a:rPr>
              <a:t>Darb</a:t>
            </a:r>
            <a:r>
              <a:rPr lang="en-US" sz="1200" kern="1200" dirty="0" smtClean="0">
                <a:solidFill>
                  <a:schemeClr val="tx1"/>
                </a:solidFill>
                <a:latin typeface="+mn-lt"/>
                <a:ea typeface="+mn-ea"/>
                <a:cs typeface="+mn-cs"/>
              </a:rPr>
              <a:t> el-</a:t>
            </a:r>
            <a:r>
              <a:rPr lang="en-US" sz="1200" kern="1200" dirty="0" err="1" smtClean="0">
                <a:solidFill>
                  <a:schemeClr val="tx1"/>
                </a:solidFill>
                <a:latin typeface="+mn-lt"/>
                <a:ea typeface="+mn-ea"/>
                <a:cs typeface="+mn-cs"/>
              </a:rPr>
              <a:t>Arbain</a:t>
            </a:r>
            <a:r>
              <a:rPr lang="en-US" sz="1200" kern="1200" dirty="0" smtClean="0">
                <a:solidFill>
                  <a:schemeClr val="tx1"/>
                </a:solidFill>
                <a:latin typeface="+mn-lt"/>
                <a:ea typeface="+mn-ea"/>
                <a:cs typeface="+mn-cs"/>
              </a:rPr>
              <a:t> route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Described by Herodotus as a road "traversed ... in forty days," the </a:t>
            </a:r>
            <a:r>
              <a:rPr lang="en-US" sz="1200" kern="1200" dirty="0" err="1" smtClean="0">
                <a:solidFill>
                  <a:schemeClr val="tx1"/>
                </a:solidFill>
                <a:latin typeface="+mn-lt"/>
                <a:ea typeface="+mn-ea"/>
                <a:cs typeface="+mn-cs"/>
              </a:rPr>
              <a:t>Darb</a:t>
            </a:r>
            <a:r>
              <a:rPr lang="en-US" sz="1200" kern="1200" dirty="0" smtClean="0">
                <a:solidFill>
                  <a:schemeClr val="tx1"/>
                </a:solidFill>
                <a:latin typeface="+mn-lt"/>
                <a:ea typeface="+mn-ea"/>
                <a:cs typeface="+mn-cs"/>
              </a:rPr>
              <a:t> el-</a:t>
            </a:r>
            <a:r>
              <a:rPr lang="en-US" sz="1200" kern="1200" dirty="0" err="1" smtClean="0">
                <a:solidFill>
                  <a:schemeClr val="tx1"/>
                </a:solidFill>
                <a:latin typeface="+mn-lt"/>
                <a:ea typeface="+mn-ea"/>
                <a:cs typeface="+mn-cs"/>
              </a:rPr>
              <a:t>Arbain</a:t>
            </a:r>
            <a:r>
              <a:rPr lang="en-US" sz="1200" kern="1200" dirty="0" smtClean="0">
                <a:solidFill>
                  <a:schemeClr val="tx1"/>
                </a:solidFill>
                <a:latin typeface="+mn-lt"/>
                <a:ea typeface="+mn-ea"/>
                <a:cs typeface="+mn-cs"/>
              </a:rPr>
              <a:t> became by his time an important land route facilitating trade between </a:t>
            </a:r>
            <a:r>
              <a:rPr lang="en-US" sz="1200" kern="1200" dirty="0" err="1" smtClean="0">
                <a:solidFill>
                  <a:schemeClr val="tx1"/>
                </a:solidFill>
                <a:latin typeface="+mn-lt"/>
                <a:ea typeface="+mn-ea"/>
                <a:cs typeface="+mn-cs"/>
              </a:rPr>
              <a:t>Nubia</a:t>
            </a:r>
            <a:r>
              <a:rPr lang="en-US" sz="1200" kern="1200" dirty="0" smtClean="0">
                <a:solidFill>
                  <a:schemeClr val="tx1"/>
                </a:solidFill>
                <a:latin typeface="+mn-lt"/>
                <a:ea typeface="+mn-ea"/>
                <a:cs typeface="+mn-cs"/>
              </a:rPr>
              <a:t> (later Kush) and Egypt. For this reason, it is sometimes referred to as the </a:t>
            </a:r>
            <a:r>
              <a:rPr lang="en-US" sz="1200" b="0" kern="1200" dirty="0" smtClean="0">
                <a:solidFill>
                  <a:schemeClr val="tx1"/>
                </a:solidFill>
                <a:latin typeface="+mn-lt"/>
                <a:ea typeface="+mn-ea"/>
                <a:cs typeface="+mn-cs"/>
              </a:rPr>
              <a:t>Forty Days Road.</a:t>
            </a:r>
            <a:endParaRPr lang="en-US" b="0"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To the east, three ancient routes connected the south to the Mediterranean</a:t>
            </a:r>
            <a:r>
              <a:rPr lang="en-US" sz="1200" kern="1200" baseline="0" dirty="0" smtClean="0">
                <a:solidFill>
                  <a:schemeClr val="tx1"/>
                </a:solidFill>
                <a:latin typeface="+mn-lt"/>
                <a:ea typeface="+mn-ea"/>
                <a:cs typeface="+mn-cs"/>
              </a:rPr>
              <a:t> Sea</a:t>
            </a:r>
            <a:r>
              <a:rPr lang="en-US" sz="1200" kern="1200" dirty="0" smtClean="0">
                <a:solidFill>
                  <a:schemeClr val="tx1"/>
                </a:solidFill>
                <a:latin typeface="+mn-lt"/>
                <a:ea typeface="+mn-ea"/>
                <a:cs typeface="+mn-cs"/>
              </a:rPr>
              <a:t>. The herdsmen of the Fezzan of Libya, known as the </a:t>
            </a:r>
            <a:r>
              <a:rPr lang="en-US" sz="1200" kern="1200" dirty="0" err="1" smtClean="0">
                <a:solidFill>
                  <a:schemeClr val="tx1"/>
                </a:solidFill>
                <a:latin typeface="+mn-lt"/>
                <a:ea typeface="+mn-ea"/>
                <a:cs typeface="+mn-cs"/>
              </a:rPr>
              <a:t>Garamantes</a:t>
            </a:r>
            <a:r>
              <a:rPr lang="en-US" sz="1200" kern="1200" dirty="0" smtClean="0">
                <a:solidFill>
                  <a:schemeClr val="tx1"/>
                </a:solidFill>
                <a:latin typeface="+mn-lt"/>
                <a:ea typeface="+mn-ea"/>
                <a:cs typeface="+mn-cs"/>
              </a:rPr>
              <a:t>, controlled these routes as early as 1500 BC. From their capital of </a:t>
            </a:r>
            <a:r>
              <a:rPr lang="en-US" sz="1200" kern="1200" dirty="0" err="1" smtClean="0">
                <a:solidFill>
                  <a:schemeClr val="tx1"/>
                </a:solidFill>
                <a:latin typeface="+mn-lt"/>
                <a:ea typeface="+mn-ea"/>
                <a:cs typeface="+mn-cs"/>
              </a:rPr>
              <a:t>Germa</a:t>
            </a:r>
            <a:r>
              <a:rPr lang="en-US" sz="1200" kern="1200" dirty="0" smtClean="0">
                <a:solidFill>
                  <a:schemeClr val="tx1"/>
                </a:solidFill>
                <a:latin typeface="+mn-lt"/>
                <a:ea typeface="+mn-ea"/>
                <a:cs typeface="+mn-cs"/>
              </a:rPr>
              <a:t> in the </a:t>
            </a:r>
            <a:r>
              <a:rPr lang="en-US" sz="1200" kern="1200" dirty="0" err="1" smtClean="0">
                <a:solidFill>
                  <a:schemeClr val="tx1"/>
                </a:solidFill>
                <a:latin typeface="+mn-lt"/>
                <a:ea typeface="+mn-ea"/>
                <a:cs typeface="+mn-cs"/>
              </a:rPr>
              <a:t>Wadi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Ajal</a:t>
            </a:r>
            <a:r>
              <a:rPr lang="en-US" sz="1200" kern="1200" dirty="0" smtClean="0">
                <a:solidFill>
                  <a:schemeClr val="tx1"/>
                </a:solidFill>
                <a:latin typeface="+mn-lt"/>
                <a:ea typeface="+mn-ea"/>
                <a:cs typeface="+mn-cs"/>
              </a:rPr>
              <a:t>, the </a:t>
            </a:r>
            <a:r>
              <a:rPr lang="en-US" sz="1200" kern="1200" dirty="0" err="1" smtClean="0">
                <a:solidFill>
                  <a:schemeClr val="tx1"/>
                </a:solidFill>
                <a:latin typeface="+mn-lt"/>
                <a:ea typeface="+mn-ea"/>
                <a:cs typeface="+mn-cs"/>
              </a:rPr>
              <a:t>Garamantean</a:t>
            </a:r>
            <a:r>
              <a:rPr lang="en-US" sz="1200" kern="1200" dirty="0" smtClean="0">
                <a:solidFill>
                  <a:schemeClr val="tx1"/>
                </a:solidFill>
                <a:latin typeface="+mn-lt"/>
                <a:ea typeface="+mn-ea"/>
                <a:cs typeface="+mn-cs"/>
              </a:rPr>
              <a:t> Empire raided north to the sea and south into the Sahel. By the fourth century BC, the independent city-states of </a:t>
            </a:r>
            <a:r>
              <a:rPr lang="en-US" sz="1200" kern="1200" dirty="0" err="1" smtClean="0">
                <a:solidFill>
                  <a:schemeClr val="tx1"/>
                </a:solidFill>
                <a:latin typeface="+mn-lt"/>
                <a:ea typeface="+mn-ea"/>
                <a:cs typeface="+mn-cs"/>
              </a:rPr>
              <a:t>Phoenecia</a:t>
            </a:r>
            <a:r>
              <a:rPr lang="en-US" sz="1200" kern="1200" dirty="0" smtClean="0">
                <a:solidFill>
                  <a:schemeClr val="tx1"/>
                </a:solidFill>
                <a:latin typeface="+mn-lt"/>
                <a:ea typeface="+mn-ea"/>
                <a:cs typeface="+mn-cs"/>
              </a:rPr>
              <a:t> had expanded their control to the territory and routes once held by the </a:t>
            </a:r>
            <a:r>
              <a:rPr lang="en-US" sz="1200" kern="1200" dirty="0" err="1" smtClean="0">
                <a:solidFill>
                  <a:schemeClr val="tx1"/>
                </a:solidFill>
                <a:latin typeface="+mn-lt"/>
                <a:ea typeface="+mn-ea"/>
                <a:cs typeface="+mn-cs"/>
              </a:rPr>
              <a:t>Garamantes</a:t>
            </a:r>
            <a:r>
              <a:rPr lang="en-US" sz="1200" kern="1200" dirty="0" smtClean="0">
                <a:solidFill>
                  <a:schemeClr val="tx1"/>
                </a:solidFill>
                <a:latin typeface="+mn-lt"/>
                <a:ea typeface="+mn-ea"/>
                <a:cs typeface="+mn-cs"/>
              </a:rPr>
              <a:t>.</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It is stated that existing contact with the Mediterranean received added incentive with the growth of the port city of Carthage. Founded c. 800 BCE, Carthage became one terminus for West African gold, ivory, and slaves. West Africa received salt, cloth, beads, and metal goods. This is the trade route is regarded as the source for West African iron smelting. Trade continued into Roman times. Although there are Classical references to direct travel from the Mediterranean to West Africa, most of this trade was conducted through middlemen, inhabiting the area and aware of passages through the drying lands.</a:t>
            </a:r>
            <a:r>
              <a:rPr lang="en-US" sz="1200" kern="1200" baseline="300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Legio</a:t>
            </a:r>
            <a:r>
              <a:rPr lang="en-US" sz="1200" kern="1200" dirty="0" smtClean="0">
                <a:solidFill>
                  <a:schemeClr val="tx1"/>
                </a:solidFill>
                <a:latin typeface="+mn-lt"/>
                <a:ea typeface="+mn-ea"/>
                <a:cs typeface="+mn-cs"/>
              </a:rPr>
              <a:t> III Augusta subsequently secured these routes on behalf of Rome by the first century AD, safeguarding the southern border of the empire for two and half centuries.</a:t>
            </a: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Central Asia exported camels which were very appreciated in China, military equipment, gold and silver, semi-precious stones and glass items. Samarkand made glass was especially valued due to its high quality. It was considered as luxury goods. Other goods were skins, wool, cotton fabrics, gold embroidery, exotic fruits – water-melons, melons and peaches; fat-tailed sheep and hunting dogs, leopards and lions. </a:t>
            </a:r>
            <a:br>
              <a:rPr lang="en-US" dirty="0" smtClean="0"/>
            </a:br>
            <a:r>
              <a:rPr lang="en-US" dirty="0" smtClean="0"/>
              <a:t>From China caravans carried the well-known Chinese china – snow-white vases, bowls, glasses, and dishes with graceful patterns. Only Chinese owned the secret of making the thinnest and resonant porcelain, therefore, it was very expensive in European markets. Bronze ornaments and other products from this metal, ornate bronze mirrors, umbrellas, products from the well-known Chinese varnish, medicines, and perfumery were also popular. Chinese paper, one of the most remarkable inventions of Chinese technical genius, was highly appreciated too. Gold, skins and many other things were exported as well. Merchants also carried tea and rice, woolen and flax fabrics, corals, amber and asbestos. The sacks of merchants were filled with ivory, rhino horns, turtle shells, spices, ceramic and iron items, glaze and cinnamon, ginger, bronze weapons and mirrors.</a:t>
            </a:r>
          </a:p>
          <a:p>
            <a:r>
              <a:rPr lang="en-US" dirty="0" smtClean="0"/>
              <a:t>India was famous for its fabrics, spices and semi-precious stones, dyes, and ivory. Iran – for its silver products. Rome received spices, fragrances, jewels, ivory, and sugar and sent European pictures and luxury goods. </a:t>
            </a:r>
          </a:p>
          <a:p>
            <a:r>
              <a:rPr lang="en-US" dirty="0" smtClean="0"/>
              <a:t>Eastern Europe imported rice, cotton, woolen and silk fabrics from Central Asia and exported considerable volumes of skins, furs, fur animals, bark for skin processing, cattle and slaves to </a:t>
            </a:r>
            <a:r>
              <a:rPr lang="en-US" dirty="0" err="1" smtClean="0"/>
              <a:t>Khoresm</a:t>
            </a:r>
            <a:r>
              <a:rPr lang="en-US" dirty="0" smtClean="0"/>
              <a:t>. Northern Europe was the source of furs, skins, honey and slaves. </a:t>
            </a: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none" dirty="0" smtClean="0"/>
              <a:t> As trade intensified between Africa and Asia, powerful city-states flourished along the eastern coast of Africa. These included Kilwa, </a:t>
            </a:r>
            <a:r>
              <a:rPr lang="en-US" u="none" dirty="0" err="1" smtClean="0"/>
              <a:t>Sofala</a:t>
            </a:r>
            <a:r>
              <a:rPr lang="en-US" u="none" dirty="0" smtClean="0"/>
              <a:t>, Mombasa, </a:t>
            </a:r>
            <a:r>
              <a:rPr lang="en-US" u="none" dirty="0" err="1" smtClean="0"/>
              <a:t>Malindi</a:t>
            </a:r>
            <a:r>
              <a:rPr lang="en-US" u="none" dirty="0" smtClean="0"/>
              <a:t>, and others. The city-states traded with inland kingdoms like Great Zimbabwe to obtain gold, ivory, and iron. These materials were then sold to places like India, Southeast Asia, and China. These were Africa's exports in the Indian Ocean Trade. These items could be sold at a profit because they were scarce in Asian countries. </a:t>
            </a:r>
          </a:p>
          <a:p>
            <a:r>
              <a:rPr lang="en-US" u="none" dirty="0" smtClean="0"/>
              <a:t>    At the same time, the East African city-states were buying items from Asia. Many residents of the city-states were willing to pay high prices for cotton, silk, and porcelain objects. These items were expensive because they were not available in Africa at the time. These were Africa's imports in the Indian Ocean Trade. </a:t>
            </a:r>
          </a:p>
          <a:p>
            <a:r>
              <a:rPr lang="en-US" u="none" dirty="0" smtClean="0"/>
              <a:t>    The city-states along the eastern coast of Africa made ideal centers of trade. An important attraction was the gold obtained from inland kingdoms. The gold was needed mainly for coins, although it was also used for works of art, ornamentation on buildings, and jewelry. And, the city-states were easy to reach from Asia by ship because of the favorable wind and ocean currents. Ships had no trouble docking at the excellent ports and harbors located on the coasts of the city-states, making it easy to unload and load cargo.</a:t>
            </a:r>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centuries the Swahili depended greatly on trade from the Indian</a:t>
            </a:r>
            <a:r>
              <a:rPr lang="en-US" baseline="0" dirty="0" smtClean="0"/>
              <a:t> Ocean</a:t>
            </a:r>
            <a:r>
              <a:rPr lang="en-US" dirty="0" smtClean="0"/>
              <a:t>. The Swahili have played a vital role as middle man between east, central and south Africa, and the outside world. Trade contacts have been noted as early as 100 A.D. by early Roman writers who visited the East African coast in the first century. Trade routes extended across Tanzania into modern day Democratic Republic of the Congo, along which goods were brought to the coasts and were sold to Arab, Indian, and Portuguese traders and even reached as far as China and India. Materials attributed to this network of trade were also found at great Zimbabwe. During the economic culmination of the middle ages, ivory and slaves became a substantial source of revenue. Many slaves sold in Zanzibar ended up in Brazil, which was then a Portuguese colony. Swahili fishermen of today still rely on the ocean to supply their primary source of income. Fish is sold to their inland neighbors in exchange for products of the interior</a:t>
            </a:r>
          </a:p>
          <a:p>
            <a:endParaRPr lang="en-US" dirty="0" smtClean="0"/>
          </a:p>
          <a:p>
            <a:r>
              <a:rPr lang="en-US" dirty="0" smtClean="0"/>
              <a:t>“From here in Africa we sailed with ivory, mangrove, coconuts, tortoise and </a:t>
            </a:r>
            <a:r>
              <a:rPr lang="en-US" dirty="0" err="1" smtClean="0"/>
              <a:t>cowrie</a:t>
            </a:r>
            <a:r>
              <a:rPr lang="en-US" dirty="0" smtClean="0"/>
              <a:t> shells. From Arabia we brought dates, whale oil, carpets, and incense. From India pots, glassware, and cloth.”</a:t>
            </a:r>
          </a:p>
          <a:p>
            <a:r>
              <a:rPr lang="en-US" dirty="0" smtClean="0"/>
              <a:t>http://ngm.nationalgeographic.com/ngm/data/2001/10/01/html/ft_20011001.6.html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Archaeological evidence suggests that Great Zimbabwe became a centre for trading, with artifacts suggesting that the city formed part of a trade network linked to Kilwa and extending as far as China. This international trade, mainly in gold and ivory, was in addition to the local agricultural trade, in which cattle were especially important. The large cattle herd that supplied the city moved seasonally and was managed by the court. Chinese pottery shards, coins from Arabia, glass beads and other non-local items have been excavated at Zimbabwe. Despite these strong international trade links, there is no evidence to suggest exchange of architectural concepts between Great Zimbabwe and centers such as Kilwa.</a:t>
            </a:r>
            <a:endParaRPr lang="en-US" dirty="0"/>
          </a:p>
        </p:txBody>
      </p:sp>
      <p:sp>
        <p:nvSpPr>
          <p:cNvPr id="4" name="Slide Number Placeholder 3"/>
          <p:cNvSpPr>
            <a:spLocks noGrp="1"/>
          </p:cNvSpPr>
          <p:nvPr>
            <p:ph type="sldNum" sz="quarter" idx="10"/>
          </p:nvPr>
        </p:nvSpPr>
        <p:spPr/>
        <p:txBody>
          <a:bodyPr/>
          <a:lstStyle/>
          <a:p>
            <a:fld id="{463172A0-67CE-4CBF-A4D1-D2B23E2EEDB8}"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8757D2-42EB-47D1-8A14-BF3B930AB0F8}"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9569A-D438-4AA0-A9F2-D05180AFF0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757D2-42EB-47D1-8A14-BF3B930AB0F8}" type="datetimeFigureOut">
              <a:rPr lang="en-US" smtClean="0"/>
              <a:pPr/>
              <a:t>12/17/2010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89569A-D438-4AA0-A9F2-D05180AFF0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en.wikipedia.org/wiki/File:Niger_saharan_medieval_trade_routes.P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File:Egypt-region-map-cities-2.gi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Trade routes assignment</a:t>
            </a:r>
            <a:endParaRPr lang="en-US" dirty="0"/>
          </a:p>
        </p:txBody>
      </p:sp>
      <p:sp>
        <p:nvSpPr>
          <p:cNvPr id="3" name="Subtitle 2"/>
          <p:cNvSpPr>
            <a:spLocks noGrp="1"/>
          </p:cNvSpPr>
          <p:nvPr>
            <p:ph type="subTitle" idx="1"/>
          </p:nvPr>
        </p:nvSpPr>
        <p:spPr/>
        <p:txBody>
          <a:bodyPr/>
          <a:lstStyle/>
          <a:p>
            <a:r>
              <a:rPr lang="en-US" dirty="0" smtClean="0"/>
              <a:t>Daniel Schollie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http://www.silkpaintingpatterns.com/images/silk_road_Map_e.jpg"/>
          <p:cNvPicPr>
            <a:picLocks noChangeAspect="1" noChangeArrowheads="1"/>
          </p:cNvPicPr>
          <p:nvPr/>
        </p:nvPicPr>
        <p:blipFill>
          <a:blip r:embed="rId2" cstate="print"/>
          <a:srcRect/>
          <a:stretch>
            <a:fillRect/>
          </a:stretch>
        </p:blipFill>
        <p:spPr bwMode="auto">
          <a:xfrm>
            <a:off x="-22914" y="0"/>
            <a:ext cx="9166914"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Silk Road Trade (map slide 8)</a:t>
            </a:r>
            <a:endParaRPr lang="en-US" dirty="0"/>
          </a:p>
        </p:txBody>
      </p:sp>
      <p:sp>
        <p:nvSpPr>
          <p:cNvPr id="3" name="Content Placeholder 2"/>
          <p:cNvSpPr>
            <a:spLocks noGrp="1"/>
          </p:cNvSpPr>
          <p:nvPr>
            <p:ph idx="1"/>
          </p:nvPr>
        </p:nvSpPr>
        <p:spPr/>
        <p:txBody>
          <a:bodyPr>
            <a:normAutofit lnSpcReduction="10000"/>
          </a:bodyPr>
          <a:lstStyle/>
          <a:p>
            <a:r>
              <a:rPr lang="en-US" dirty="0" smtClean="0"/>
              <a:t>China Export: China, porcelain, Bronze 			         ornaments, medicines, Spices, 		         Perfumes, Chinese Inventions,    	 	         Paper, Tea, Rice</a:t>
            </a:r>
          </a:p>
          <a:p>
            <a:r>
              <a:rPr lang="en-US" dirty="0" smtClean="0"/>
              <a:t>China Import: Gold, Silver, Precious stones, 			Glass items, Hides, Wool, 				hunting dogs, Ivory, Turtle  				shells, Ceramics, Iron items, 			Mirrors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Ocean</a:t>
            </a:r>
            <a:endParaRPr lang="en-US" dirty="0"/>
          </a:p>
        </p:txBody>
      </p:sp>
      <p:sp>
        <p:nvSpPr>
          <p:cNvPr id="3" name="Content Placeholder 2"/>
          <p:cNvSpPr>
            <a:spLocks noGrp="1"/>
          </p:cNvSpPr>
          <p:nvPr>
            <p:ph idx="1"/>
          </p:nvPr>
        </p:nvSpPr>
        <p:spPr/>
        <p:txBody>
          <a:bodyPr/>
          <a:lstStyle/>
          <a:p>
            <a:r>
              <a:rPr lang="en-US" dirty="0" smtClean="0"/>
              <a:t>Gold, Ivory, Iron were all imported</a:t>
            </a:r>
          </a:p>
          <a:p>
            <a:r>
              <a:rPr lang="en-US" dirty="0" smtClean="0"/>
              <a:t>Exported cotton, silk and porcelain</a:t>
            </a:r>
          </a:p>
          <a:p>
            <a:r>
              <a:rPr lang="en-US" dirty="0" smtClean="0"/>
              <a:t>High demand for these exports due to low supply</a:t>
            </a:r>
          </a:p>
          <a:p>
            <a:r>
              <a:rPr lang="en-US" dirty="0" smtClean="0"/>
              <a:t>Cities were easy to reach due to location and </a:t>
            </a:r>
            <a:r>
              <a:rPr lang="en-US" dirty="0" err="1" smtClean="0"/>
              <a:t>favourable</a:t>
            </a:r>
            <a:r>
              <a:rPr lang="en-US" dirty="0" smtClean="0"/>
              <a:t> winds and ocean currents</a:t>
            </a:r>
          </a:p>
          <a:p>
            <a:r>
              <a:rPr lang="en-US" dirty="0" smtClean="0"/>
              <a:t>Cargo easy to load and unload at cities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1447801"/>
            <a:ext cx="7772400" cy="1828800"/>
          </a:xfrm>
        </p:spPr>
        <p:txBody>
          <a:bodyPr/>
          <a:lstStyle/>
          <a:p>
            <a:pPr algn="ctr"/>
            <a:r>
              <a:rPr lang="en-US" dirty="0" smtClean="0"/>
              <a:t>Areas Of Major Trade</a:t>
            </a:r>
            <a:endParaRPr lang="en-US"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Swahili Coast</a:t>
            </a:r>
            <a:endParaRPr lang="en-US" dirty="0"/>
          </a:p>
        </p:txBody>
      </p:sp>
      <p:sp>
        <p:nvSpPr>
          <p:cNvPr id="3" name="Content Placeholder 2"/>
          <p:cNvSpPr>
            <a:spLocks noGrp="1"/>
          </p:cNvSpPr>
          <p:nvPr>
            <p:ph idx="1"/>
          </p:nvPr>
        </p:nvSpPr>
        <p:spPr/>
        <p:txBody>
          <a:bodyPr/>
          <a:lstStyle/>
          <a:p>
            <a:r>
              <a:rPr lang="en-US" dirty="0" smtClean="0"/>
              <a:t>Connected East, Central and South Africa to Indian/Pacific trade routes</a:t>
            </a:r>
          </a:p>
          <a:p>
            <a:r>
              <a:rPr lang="en-US" dirty="0" smtClean="0"/>
              <a:t>Trade connected as far as Great Zimbabwe and modern day Democratic Republic of Congo</a:t>
            </a:r>
          </a:p>
          <a:p>
            <a:r>
              <a:rPr lang="en-US" dirty="0" smtClean="0"/>
              <a:t>Slaves, Ivory major income providers</a:t>
            </a:r>
          </a:p>
          <a:p>
            <a:r>
              <a:rPr lang="en-US" dirty="0" smtClean="0"/>
              <a:t>Currency, Pottery, Beads, Spices all		                  </a:t>
            </a:r>
          </a:p>
          <a:p>
            <a:pPr>
              <a:buNone/>
            </a:pPr>
            <a:r>
              <a:rPr lang="en-US" dirty="0" smtClean="0"/>
              <a:t>    imported</a:t>
            </a:r>
            <a:endParaRPr lang="en-US" dirty="0"/>
          </a:p>
        </p:txBody>
      </p:sp>
      <p:pic>
        <p:nvPicPr>
          <p:cNvPr id="9218" name="Picture 2" descr="http://www.mrburnett.net/apworldhistory/maps/africaswahilicoast.bmp"/>
          <p:cNvPicPr>
            <a:picLocks noChangeAspect="1" noChangeArrowheads="1"/>
          </p:cNvPicPr>
          <p:nvPr/>
        </p:nvPicPr>
        <p:blipFill>
          <a:blip r:embed="rId3" cstate="print"/>
          <a:srcRect/>
          <a:stretch>
            <a:fillRect/>
          </a:stretch>
        </p:blipFill>
        <p:spPr bwMode="auto">
          <a:xfrm>
            <a:off x="6934200" y="4648198"/>
            <a:ext cx="2209800" cy="220980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Zimbabwe</a:t>
            </a:r>
            <a:endParaRPr lang="en-US" dirty="0"/>
          </a:p>
        </p:txBody>
      </p:sp>
      <p:sp>
        <p:nvSpPr>
          <p:cNvPr id="3" name="Content Placeholder 2"/>
          <p:cNvSpPr>
            <a:spLocks noGrp="1"/>
          </p:cNvSpPr>
          <p:nvPr>
            <p:ph idx="1"/>
          </p:nvPr>
        </p:nvSpPr>
        <p:spPr/>
        <p:txBody>
          <a:bodyPr/>
          <a:lstStyle/>
          <a:p>
            <a:r>
              <a:rPr lang="en-US" dirty="0" smtClean="0"/>
              <a:t>Bantu people founded Great Zimbabwe on their migration southward</a:t>
            </a:r>
          </a:p>
          <a:p>
            <a:r>
              <a:rPr lang="en-US" dirty="0" smtClean="0"/>
              <a:t>Trade network linked with China and Kilwa</a:t>
            </a:r>
          </a:p>
          <a:p>
            <a:r>
              <a:rPr lang="en-US" dirty="0" smtClean="0"/>
              <a:t>Gold, Ivory and Cattle were all believed to have been exported from Great Zimbabwe</a:t>
            </a:r>
          </a:p>
          <a:p>
            <a:r>
              <a:rPr lang="en-US" dirty="0" smtClean="0"/>
              <a:t>Pottery, currency (from Arabia), glass beads all excavated suggesting these goods were imported </a:t>
            </a:r>
          </a:p>
          <a:p>
            <a:endParaRPr lang="en-US" dirty="0"/>
          </a:p>
        </p:txBody>
      </p:sp>
      <p:pic>
        <p:nvPicPr>
          <p:cNvPr id="8194" name="Picture 2" descr="http://www.metmuseum.org/toah/hg/hg_d_zimb_d2map.jpg"/>
          <p:cNvPicPr>
            <a:picLocks noChangeAspect="1" noChangeArrowheads="1"/>
          </p:cNvPicPr>
          <p:nvPr/>
        </p:nvPicPr>
        <p:blipFill>
          <a:blip r:embed="rId3" cstate="print"/>
          <a:srcRect/>
          <a:stretch>
            <a:fillRect/>
          </a:stretch>
        </p:blipFill>
        <p:spPr bwMode="auto">
          <a:xfrm>
            <a:off x="7391400" y="4800600"/>
            <a:ext cx="1752599" cy="2057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Timbuktu</a:t>
            </a:r>
            <a:endParaRPr lang="en-US" dirty="0"/>
          </a:p>
        </p:txBody>
      </p:sp>
      <p:sp>
        <p:nvSpPr>
          <p:cNvPr id="3" name="Content Placeholder 2"/>
          <p:cNvSpPr>
            <a:spLocks noGrp="1"/>
          </p:cNvSpPr>
          <p:nvPr>
            <p:ph idx="1"/>
          </p:nvPr>
        </p:nvSpPr>
        <p:spPr/>
        <p:txBody>
          <a:bodyPr/>
          <a:lstStyle/>
          <a:p>
            <a:r>
              <a:rPr lang="en-US" dirty="0" smtClean="0"/>
              <a:t>Linked West Africa with Berbers, Arab and Jewish traders</a:t>
            </a:r>
          </a:p>
          <a:p>
            <a:r>
              <a:rPr lang="en-US" dirty="0" smtClean="0"/>
              <a:t>Knowledge</a:t>
            </a:r>
          </a:p>
          <a:p>
            <a:r>
              <a:rPr lang="en-US" dirty="0" smtClean="0"/>
              <a:t>On Niger River</a:t>
            </a:r>
          </a:p>
          <a:p>
            <a:r>
              <a:rPr lang="en-US" dirty="0" smtClean="0"/>
              <a:t>Salt, Gold exported</a:t>
            </a:r>
          </a:p>
          <a:p>
            <a:r>
              <a:rPr lang="en-US" dirty="0" smtClean="0"/>
              <a:t>Extremely Wealthy</a:t>
            </a:r>
          </a:p>
          <a:p>
            <a:r>
              <a:rPr lang="en-US" dirty="0" smtClean="0"/>
              <a:t>Important Religious/Education site</a:t>
            </a:r>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Viking Trade</a:t>
            </a:r>
            <a:endParaRPr lang="en-US" dirty="0"/>
          </a:p>
        </p:txBody>
      </p:sp>
      <p:sp>
        <p:nvSpPr>
          <p:cNvPr id="3" name="Content Placeholder 2"/>
          <p:cNvSpPr>
            <a:spLocks noGrp="1"/>
          </p:cNvSpPr>
          <p:nvPr>
            <p:ph idx="1"/>
          </p:nvPr>
        </p:nvSpPr>
        <p:spPr/>
        <p:txBody>
          <a:bodyPr>
            <a:noAutofit/>
          </a:bodyPr>
          <a:lstStyle/>
          <a:p>
            <a:r>
              <a:rPr lang="en-US" sz="3350" dirty="0" smtClean="0"/>
              <a:t>Traded in Constantinople silks and spices for slaves (usually Russian), Amber (from Baltic’s), furs, skins and walrus tusk ivory (from Iceland/Greenland/Norway etc.)</a:t>
            </a:r>
          </a:p>
          <a:p>
            <a:r>
              <a:rPr lang="en-US" sz="3350" dirty="0" smtClean="0"/>
              <a:t>Founded Scandinavian trading cities of </a:t>
            </a:r>
            <a:r>
              <a:rPr lang="en-US" sz="3350" dirty="0" err="1" smtClean="0"/>
              <a:t>Birka</a:t>
            </a:r>
            <a:r>
              <a:rPr lang="en-US" sz="3350" dirty="0" smtClean="0"/>
              <a:t>, </a:t>
            </a:r>
            <a:r>
              <a:rPr lang="en-US" sz="3350" dirty="0" err="1" smtClean="0"/>
              <a:t>Ribe</a:t>
            </a:r>
            <a:r>
              <a:rPr lang="en-US" sz="3350" dirty="0" smtClean="0"/>
              <a:t>, </a:t>
            </a:r>
            <a:r>
              <a:rPr lang="en-US" sz="3350" dirty="0" err="1" smtClean="0"/>
              <a:t>Hedeby</a:t>
            </a:r>
            <a:r>
              <a:rPr lang="en-US" sz="3350" dirty="0" smtClean="0"/>
              <a:t>, and </a:t>
            </a:r>
            <a:r>
              <a:rPr lang="en-US" sz="3350" dirty="0" err="1" smtClean="0"/>
              <a:t>Skiringskal</a:t>
            </a:r>
            <a:endParaRPr lang="en-US" sz="3350" dirty="0" smtClean="0"/>
          </a:p>
          <a:p>
            <a:r>
              <a:rPr lang="en-US" sz="3350" dirty="0" smtClean="0"/>
              <a:t>Used Kiev (Ukraine) to open Russian and Byzantine trading goods to Western Europe</a:t>
            </a:r>
          </a:p>
          <a:p>
            <a:r>
              <a:rPr lang="en-US" sz="3350" dirty="0" smtClean="0"/>
              <a:t>Stimulated large economic growth</a:t>
            </a:r>
            <a:endParaRPr lang="en-US" sz="335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Mediterranean Sea</a:t>
            </a:r>
            <a:endParaRPr lang="en-US" dirty="0"/>
          </a:p>
        </p:txBody>
      </p:sp>
      <p:sp>
        <p:nvSpPr>
          <p:cNvPr id="3" name="Content Placeholder 2"/>
          <p:cNvSpPr>
            <a:spLocks noGrp="1"/>
          </p:cNvSpPr>
          <p:nvPr>
            <p:ph idx="1"/>
          </p:nvPr>
        </p:nvSpPr>
        <p:spPr/>
        <p:txBody>
          <a:bodyPr/>
          <a:lstStyle/>
          <a:p>
            <a:r>
              <a:rPr lang="en-US" dirty="0" smtClean="0"/>
              <a:t>Provided a way of trade, Colonization and war</a:t>
            </a:r>
          </a:p>
          <a:p>
            <a:r>
              <a:rPr lang="en-US" dirty="0" smtClean="0"/>
              <a:t>Connected Ancient Greeks, Roman, Egyptians, Carthaginians and more</a:t>
            </a:r>
          </a:p>
          <a:p>
            <a:r>
              <a:rPr lang="en-US" dirty="0" smtClean="0"/>
              <a:t>Later connected to Indian Ocean</a:t>
            </a:r>
          </a:p>
          <a:p>
            <a:r>
              <a:rPr lang="en-US" dirty="0" smtClean="0"/>
              <a:t>Allowed for cultural exchange</a:t>
            </a:r>
          </a:p>
          <a:p>
            <a:r>
              <a:rPr lang="en-US" dirty="0" smtClean="0"/>
              <a:t>Critical to development of Nations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Berenike</a:t>
            </a:r>
            <a:endParaRPr lang="en-US" dirty="0"/>
          </a:p>
        </p:txBody>
      </p:sp>
      <p:sp>
        <p:nvSpPr>
          <p:cNvPr id="3" name="Content Placeholder 2"/>
          <p:cNvSpPr>
            <a:spLocks noGrp="1"/>
          </p:cNvSpPr>
          <p:nvPr>
            <p:ph idx="1"/>
          </p:nvPr>
        </p:nvSpPr>
        <p:spPr/>
        <p:txBody>
          <a:bodyPr/>
          <a:lstStyle/>
          <a:p>
            <a:r>
              <a:rPr lang="en-US" dirty="0" smtClean="0"/>
              <a:t>eastern side of Egypt </a:t>
            </a:r>
          </a:p>
          <a:p>
            <a:r>
              <a:rPr lang="en-US" dirty="0" smtClean="0"/>
              <a:t>ideal position </a:t>
            </a:r>
          </a:p>
          <a:p>
            <a:r>
              <a:rPr lang="en-US" dirty="0" smtClean="0"/>
              <a:t>India shipped goods here </a:t>
            </a:r>
          </a:p>
          <a:p>
            <a:r>
              <a:rPr lang="en-US" dirty="0" smtClean="0"/>
              <a:t>Redistributed amongst people (particularly Romans around 100 BCE)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t2.gstatic.com/images?q=tbn:ANd9GcRkgNkSIK9GRFM2-z_AO0DQ8V0oCwdMl7YNjXVeN-tdY3c5pShQ"/>
          <p:cNvPicPr>
            <a:picLocks noChangeAspect="1" noChangeArrowheads="1"/>
          </p:cNvPicPr>
          <p:nvPr/>
        </p:nvPicPr>
        <p:blipFill>
          <a:blip r:embed="rId2" cstate="print"/>
          <a:srcRect/>
          <a:stretch>
            <a:fillRect/>
          </a:stretch>
        </p:blipFill>
        <p:spPr bwMode="auto">
          <a:xfrm>
            <a:off x="0" y="0"/>
            <a:ext cx="9100394" cy="6781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 Of Major Trading Centers</a:t>
            </a:r>
            <a:endParaRPr lang="en-US" dirty="0"/>
          </a:p>
        </p:txBody>
      </p:sp>
      <p:sp>
        <p:nvSpPr>
          <p:cNvPr id="3" name="Content Placeholder 2"/>
          <p:cNvSpPr>
            <a:spLocks noGrp="1"/>
          </p:cNvSpPr>
          <p:nvPr>
            <p:ph idx="1"/>
          </p:nvPr>
        </p:nvSpPr>
        <p:spPr/>
        <p:txBody>
          <a:bodyPr/>
          <a:lstStyle/>
          <a:p>
            <a:r>
              <a:rPr lang="en-US" dirty="0" smtClean="0"/>
              <a:t>c. 200 BCE – 1300 CE Silk Road routes forming</a:t>
            </a:r>
          </a:p>
          <a:p>
            <a:r>
              <a:rPr lang="en-US" dirty="0" smtClean="0"/>
              <a:t>c. 750 – 1258 CE Islamic Abbasid Dynasty</a:t>
            </a:r>
          </a:p>
          <a:p>
            <a:r>
              <a:rPr lang="en-US" dirty="0" smtClean="0"/>
              <a:t>c. 1000 CE Crusaders acquire goods from middle East, become involved in world trade</a:t>
            </a:r>
          </a:p>
          <a:p>
            <a:r>
              <a:rPr lang="en-US" dirty="0" smtClean="0"/>
              <a:t>c. 790 – 1070 CE Vikings become international traders, opening Russia to west trading</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25000" lnSpcReduction="20000"/>
          </a:bodyPr>
          <a:lstStyle/>
          <a:p>
            <a:r>
              <a:rPr lang="en-US" sz="4800" dirty="0" smtClean="0"/>
              <a:t>Oracle Education, ed. "Saharan Trade." </a:t>
            </a:r>
            <a:r>
              <a:rPr lang="en-US" sz="4800" i="1" dirty="0" err="1" smtClean="0"/>
              <a:t>LibraryThinkQuest</a:t>
            </a:r>
            <a:r>
              <a:rPr lang="en-US" sz="4800" dirty="0" smtClean="0"/>
              <a:t>. Web. 12 Dec. 2010.</a:t>
            </a:r>
          </a:p>
          <a:p>
            <a:r>
              <a:rPr lang="en-US" sz="4800" dirty="0" smtClean="0"/>
              <a:t>Category, By. "The Trans-Saharan Gold Trade (7th14th Century) | Thematic Essay | </a:t>
            </a:r>
            <a:r>
              <a:rPr lang="en-US" sz="4800" dirty="0" err="1" smtClean="0"/>
              <a:t>Heilbrunn</a:t>
            </a:r>
            <a:r>
              <a:rPr lang="en-US" sz="4800" dirty="0" smtClean="0"/>
              <a:t> Timeline of Art History | The Metropolitan Museum of Art." </a:t>
            </a:r>
            <a:r>
              <a:rPr lang="en-US" sz="4800" i="1" dirty="0" smtClean="0"/>
              <a:t>The Metropolitan Museum of Art, New York: Metmuseum.org</a:t>
            </a:r>
            <a:r>
              <a:rPr lang="en-US" sz="4800" dirty="0" smtClean="0"/>
              <a:t>. Web. 12 Dec. 2010. &lt;http://www.metmuseum.org/toah/hd/gold/hd_gold.htm&gt;.</a:t>
            </a:r>
          </a:p>
          <a:p>
            <a:r>
              <a:rPr lang="en-US" sz="4800" dirty="0" err="1" smtClean="0"/>
              <a:t>Masonen</a:t>
            </a:r>
            <a:r>
              <a:rPr lang="en-US" sz="4800" dirty="0" smtClean="0"/>
              <a:t>, </a:t>
            </a:r>
            <a:r>
              <a:rPr lang="en-US" sz="4800" dirty="0" err="1" smtClean="0"/>
              <a:t>Pekka</a:t>
            </a:r>
            <a:r>
              <a:rPr lang="en-US" sz="4800" dirty="0" smtClean="0"/>
              <a:t>. "Trans Saharan Trade and West African Discovery of the Mediterranean World." </a:t>
            </a:r>
            <a:r>
              <a:rPr lang="en-US" sz="4800" i="1" dirty="0" smtClean="0"/>
              <a:t>The Third Nordic Conference on Middle Eastern Studies</a:t>
            </a:r>
            <a:r>
              <a:rPr lang="en-US" sz="4800" dirty="0" smtClean="0"/>
              <a:t>. 19-22 June 1995. Web. 12 Dec. 2010.</a:t>
            </a:r>
          </a:p>
          <a:p>
            <a:r>
              <a:rPr lang="en-US" sz="4800" dirty="0" smtClean="0"/>
              <a:t>"Silk Road - Trading Goods." </a:t>
            </a:r>
            <a:r>
              <a:rPr lang="en-US" sz="4800" i="1" dirty="0" err="1" smtClean="0"/>
              <a:t>Advantour</a:t>
            </a:r>
            <a:r>
              <a:rPr lang="en-US" sz="4800" i="1" dirty="0" smtClean="0"/>
              <a:t>: Tourism in Uzbekistan, Kazakhstan, Kyrgyzstan and Russia : Travel Guides</a:t>
            </a:r>
            <a:r>
              <a:rPr lang="en-US" sz="4800" dirty="0" smtClean="0"/>
              <a:t>. Web. 12 Dec. 2010. &lt;http://www.advantour.com/silkroad/goods.htm&gt;.</a:t>
            </a:r>
          </a:p>
          <a:p>
            <a:r>
              <a:rPr lang="en-US" sz="4800" dirty="0" smtClean="0"/>
              <a:t>"Ancient India: Super Trade Center." </a:t>
            </a:r>
            <a:r>
              <a:rPr lang="en-US" sz="4800" i="1" dirty="0" smtClean="0"/>
              <a:t>Social Studies for Kids</a:t>
            </a:r>
            <a:r>
              <a:rPr lang="en-US" sz="4800" dirty="0" smtClean="0"/>
              <a:t>. Web. 13 Dec. 2010. &lt;http://www.socialstudiesforkids.com/articles/archaeology/ancientindiatrade.htm&gt;.</a:t>
            </a:r>
          </a:p>
          <a:p>
            <a:r>
              <a:rPr lang="en-US" sz="4800" dirty="0" smtClean="0"/>
              <a:t>"Ancient Africa." </a:t>
            </a:r>
            <a:r>
              <a:rPr lang="en-US" sz="4800" i="1" dirty="0" smtClean="0"/>
              <a:t>Browse the World at Mrdowling.com</a:t>
            </a:r>
            <a:r>
              <a:rPr lang="en-US" sz="4800" dirty="0" smtClean="0"/>
              <a:t>. Web. 13 Dec. 2010. &lt;http://www.mrdowling.com/609-test.htm&gt;.</a:t>
            </a:r>
          </a:p>
          <a:p>
            <a:r>
              <a:rPr lang="en-US" sz="4800" dirty="0" smtClean="0"/>
              <a:t>Category, By. "Great Zimbabwe (11th15th Century) | Thematic Essay | </a:t>
            </a:r>
            <a:r>
              <a:rPr lang="en-US" sz="4800" dirty="0" err="1" smtClean="0"/>
              <a:t>Heilbrunn</a:t>
            </a:r>
            <a:r>
              <a:rPr lang="en-US" sz="4800" dirty="0" smtClean="0"/>
              <a:t> Timeline of Art History | The Metropolitan Museum of Art." </a:t>
            </a:r>
            <a:r>
              <a:rPr lang="en-US" sz="4800" i="1" dirty="0" smtClean="0"/>
              <a:t>The Metropolitan Museum of Art, New York: Metmuseum.org</a:t>
            </a:r>
            <a:r>
              <a:rPr lang="en-US" sz="4800" dirty="0" smtClean="0"/>
              <a:t>. Web. 13 Dec. 2010. &lt;http://www.metmuseum.org/toah/hd/zimb/hd_zimb.htm&gt;.</a:t>
            </a:r>
          </a:p>
          <a:p>
            <a:r>
              <a:rPr lang="en-US" sz="4800" dirty="0" smtClean="0"/>
              <a:t>Caputo, By Robert. "Swahili Coast @ Nationalgeographic.com." </a:t>
            </a:r>
            <a:r>
              <a:rPr lang="en-US" sz="4800" i="1" dirty="0" smtClean="0"/>
              <a:t>National Geographic Magazine</a:t>
            </a:r>
            <a:r>
              <a:rPr lang="en-US" sz="4800" dirty="0" smtClean="0"/>
              <a:t>. Web. 14 Dec. 2010. &lt;http://ngm.nationalgeographic.com/ngm/data/2001/10/01/html/ft_20011001.6.html&gt;.</a:t>
            </a:r>
          </a:p>
          <a:p>
            <a:r>
              <a:rPr lang="en-US" sz="4800" dirty="0" smtClean="0"/>
              <a:t>"</a:t>
            </a:r>
            <a:r>
              <a:rPr lang="en-US" sz="4800" dirty="0" err="1" smtClean="0"/>
              <a:t>Image:Abbasid</a:t>
            </a:r>
            <a:r>
              <a:rPr lang="en-US" sz="4800" dirty="0" smtClean="0"/>
              <a:t> Caliphate and Fragmentation, 786 to 1194.jpg - QED." </a:t>
            </a:r>
            <a:r>
              <a:rPr lang="en-US" sz="4800" i="1" dirty="0" smtClean="0"/>
              <a:t>Main Page - QED</a:t>
            </a:r>
            <a:r>
              <a:rPr lang="en-US" sz="4800" dirty="0" smtClean="0"/>
              <a:t>. Web. 14 Dec. 2010. &lt;https://qed.princeton.edu/index.php/User:Student/Abbasid_Caliphate_and_fragmentation,_786_to_1194&gt;.</a:t>
            </a:r>
          </a:p>
          <a:p>
            <a:r>
              <a:rPr lang="en-US" sz="4800" dirty="0" smtClean="0"/>
              <a:t>"Viking Trade." </a:t>
            </a:r>
            <a:r>
              <a:rPr lang="en-US" sz="4800" i="1" dirty="0" smtClean="0"/>
              <a:t>The Viking Network</a:t>
            </a:r>
            <a:r>
              <a:rPr lang="en-US" sz="4800" dirty="0" smtClean="0"/>
              <a:t>. Web. 14 Dec. 2010. &lt;http://www.viking.no/e/travels/etrade.htm&gt;.</a:t>
            </a:r>
          </a:p>
          <a:p>
            <a:r>
              <a:rPr lang="en-US" sz="4800" dirty="0" smtClean="0"/>
              <a:t>"Islam, Abbasids, Zenith Of Islamic Civilization." </a:t>
            </a:r>
            <a:r>
              <a:rPr lang="en-US" sz="4800" i="1" dirty="0" smtClean="0"/>
              <a:t>Google</a:t>
            </a:r>
            <a:r>
              <a:rPr lang="en-US" sz="4800" dirty="0" smtClean="0"/>
              <a:t>. Web. 14 Dec. 2010. &lt;http://webcache.googleusercontent.com/search?q=cache:MMpryfWG27gJ:history-world.org/islam9.htm Abbasid dynasty </a:t>
            </a:r>
            <a:r>
              <a:rPr lang="en-US" sz="4800" dirty="0" err="1" smtClean="0"/>
              <a:t>trade&amp;cd</a:t>
            </a:r>
            <a:r>
              <a:rPr lang="en-US" sz="4800" dirty="0" smtClean="0"/>
              <a:t>=1&amp;hl=</a:t>
            </a:r>
            <a:r>
              <a:rPr lang="en-US" sz="4800" dirty="0" err="1" smtClean="0"/>
              <a:t>en&amp;ct</a:t>
            </a:r>
            <a:r>
              <a:rPr lang="en-US" sz="4800" dirty="0" smtClean="0"/>
              <a:t>=</a:t>
            </a:r>
            <a:r>
              <a:rPr lang="en-US" sz="4800" dirty="0" err="1" smtClean="0"/>
              <a:t>clnk&amp;gl</a:t>
            </a:r>
            <a:r>
              <a:rPr lang="en-US" sz="4800" dirty="0" smtClean="0"/>
              <a:t>=ca&gt;.</a:t>
            </a:r>
          </a:p>
          <a:p>
            <a:r>
              <a:rPr lang="en-US" sz="4800" dirty="0" smtClean="0"/>
              <a:t>"The Indian Ocean Trade: Outreach Program." </a:t>
            </a:r>
            <a:r>
              <a:rPr lang="en-US" sz="4800" i="1" dirty="0" smtClean="0"/>
              <a:t>Boston University</a:t>
            </a:r>
            <a:r>
              <a:rPr lang="en-US" sz="4800" dirty="0" smtClean="0"/>
              <a:t>. Web. 15 Dec. 2010. &lt;http://www.bu.edu/africa/outreach/materials/handouts/indian.html&gt;.</a:t>
            </a:r>
          </a:p>
          <a:p>
            <a:r>
              <a:rPr lang="en-US" sz="4800" dirty="0" smtClean="0"/>
              <a:t>"Islamic History: The Abbasid Dynasty - </a:t>
            </a:r>
            <a:r>
              <a:rPr lang="en-US" sz="4800" dirty="0" err="1" smtClean="0"/>
              <a:t>ReligionFacts</a:t>
            </a:r>
            <a:r>
              <a:rPr lang="en-US" sz="4800" dirty="0" smtClean="0"/>
              <a:t>." </a:t>
            </a:r>
            <a:r>
              <a:rPr lang="en-US" sz="4800" i="1" dirty="0" smtClean="0"/>
              <a:t>Religion, World Religions, Comparative Religion - Just the Facts on the World's Religions.</a:t>
            </a:r>
            <a:r>
              <a:rPr lang="en-US" sz="4800" dirty="0" smtClean="0"/>
              <a:t> Web. 15 Dec. 2010. &lt;http://www.religionfacts.com/islam/history/abbasid.htm&gt;.</a:t>
            </a:r>
          </a:p>
          <a:p>
            <a:r>
              <a:rPr lang="en-US" sz="4800" dirty="0" smtClean="0"/>
              <a:t>"The Mediterranean Sea and The Gulf of Lyon." </a:t>
            </a:r>
            <a:r>
              <a:rPr lang="en-US" sz="4800" i="1" dirty="0" smtClean="0"/>
              <a:t>Languedoc Weather, Property, Holidays, Naturist Beaches, Wines, and </a:t>
            </a:r>
            <a:r>
              <a:rPr lang="en-US" sz="4800" i="1" dirty="0" err="1" smtClean="0"/>
              <a:t>Cathar</a:t>
            </a:r>
            <a:r>
              <a:rPr lang="en-US" sz="4800" i="1" dirty="0" smtClean="0"/>
              <a:t> Castles in the Languedoc-Roussillon, South of France</a:t>
            </a:r>
            <a:r>
              <a:rPr lang="en-US" sz="4800" dirty="0" smtClean="0"/>
              <a:t>. Web. 15 Dec. 2010. &lt;http://www.languedoc-france.info/0716_mediterranean.htm&gt;.</a:t>
            </a:r>
          </a:p>
          <a:p>
            <a:endParaRPr lang="en-US" sz="37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exploringafrica.matrix.msu.edu/images/ancientafrhist.jpg"/>
          <p:cNvPicPr>
            <a:picLocks noChangeAspect="1" noChangeArrowheads="1"/>
          </p:cNvPicPr>
          <p:nvPr/>
        </p:nvPicPr>
        <p:blipFill>
          <a:blip r:embed="rId3" cstate="print"/>
          <a:srcRect/>
          <a:stretch>
            <a:fillRect/>
          </a:stretch>
        </p:blipFill>
        <p:spPr bwMode="auto">
          <a:xfrm>
            <a:off x="0" y="-152399"/>
            <a:ext cx="9144000" cy="7010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qed.princeton.edu/images/8/8c/Abbasid_Caliphate_and_fragmentation,_786_to_1194.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
        <p:nvSpPr>
          <p:cNvPr id="5" name="TextBox 4"/>
          <p:cNvSpPr txBox="1"/>
          <p:nvPr/>
        </p:nvSpPr>
        <p:spPr>
          <a:xfrm>
            <a:off x="228600" y="152400"/>
            <a:ext cx="8763000" cy="369332"/>
          </a:xfrm>
          <a:prstGeom prst="rect">
            <a:avLst/>
          </a:prstGeom>
          <a:noFill/>
        </p:spPr>
        <p:txBody>
          <a:bodyPr wrap="square" rtlCol="0">
            <a:spAutoFit/>
          </a:bodyPr>
          <a:lstStyle/>
          <a:p>
            <a:pPr algn="ctr"/>
            <a:r>
              <a:rPr lang="en-US" dirty="0" smtClean="0"/>
              <a:t>Abbasid dynasty circa 786 – 1194 CE(Map)</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Abbasid Dynasty</a:t>
            </a:r>
            <a:endParaRPr lang="en-US" dirty="0"/>
          </a:p>
        </p:txBody>
      </p:sp>
      <p:sp>
        <p:nvSpPr>
          <p:cNvPr id="3" name="Content Placeholder 2"/>
          <p:cNvSpPr>
            <a:spLocks noGrp="1"/>
          </p:cNvSpPr>
          <p:nvPr>
            <p:ph idx="1"/>
          </p:nvPr>
        </p:nvSpPr>
        <p:spPr>
          <a:xfrm>
            <a:off x="457200" y="1600200"/>
            <a:ext cx="8229600" cy="4572000"/>
          </a:xfrm>
        </p:spPr>
        <p:txBody>
          <a:bodyPr>
            <a:normAutofit fontScale="32500" lnSpcReduction="20000"/>
          </a:bodyPr>
          <a:lstStyle/>
          <a:p>
            <a:r>
              <a:rPr lang="en-US" sz="9800" dirty="0" smtClean="0"/>
              <a:t>Used Baghdad, Cairo and Cordoba to stimulate trade and industry throughout the Islamic world</a:t>
            </a:r>
          </a:p>
          <a:p>
            <a:r>
              <a:rPr lang="en-US" sz="9800" dirty="0" smtClean="0"/>
              <a:t>Created paper using Chinese methods</a:t>
            </a:r>
          </a:p>
          <a:p>
            <a:r>
              <a:rPr lang="en-US" sz="9800" dirty="0" smtClean="0"/>
              <a:t>Created concept of </a:t>
            </a:r>
            <a:r>
              <a:rPr lang="en-US" sz="9800" dirty="0" err="1" smtClean="0"/>
              <a:t>Cheque</a:t>
            </a:r>
            <a:r>
              <a:rPr lang="en-US" sz="9800" dirty="0" smtClean="0"/>
              <a:t> (American Spelling, Originally Check)</a:t>
            </a:r>
          </a:p>
          <a:p>
            <a:r>
              <a:rPr lang="en-US" sz="9800" dirty="0" smtClean="0"/>
              <a:t>Bazaars held goods from around the world for sale</a:t>
            </a:r>
          </a:p>
          <a:p>
            <a:r>
              <a:rPr lang="en-US" sz="9800" dirty="0" smtClean="0"/>
              <a:t>Increased demand for materials within the Islamic empire, such as iron, leather and glass</a:t>
            </a:r>
          </a:p>
          <a:p>
            <a:endParaRPr lang="en-US" sz="60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 Saharan Trade</a:t>
            </a:r>
            <a:endParaRPr lang="en-US" dirty="0"/>
          </a:p>
        </p:txBody>
      </p:sp>
      <p:sp>
        <p:nvSpPr>
          <p:cNvPr id="3" name="Content Placeholder 2"/>
          <p:cNvSpPr>
            <a:spLocks noGrp="1"/>
          </p:cNvSpPr>
          <p:nvPr>
            <p:ph idx="1"/>
          </p:nvPr>
        </p:nvSpPr>
        <p:spPr/>
        <p:txBody>
          <a:bodyPr/>
          <a:lstStyle/>
          <a:p>
            <a:r>
              <a:rPr lang="en-US" dirty="0" smtClean="0"/>
              <a:t>Outsiders rarely traded within the Sahara in early years</a:t>
            </a:r>
          </a:p>
          <a:p>
            <a:r>
              <a:rPr lang="en-US" dirty="0" smtClean="0"/>
              <a:t>However, Locals used these North-West trade routes to sustain their cultures</a:t>
            </a:r>
          </a:p>
          <a:p>
            <a:r>
              <a:rPr lang="en-US" dirty="0" smtClean="0"/>
              <a:t>Caravans of Islamic traders</a:t>
            </a:r>
          </a:p>
          <a:p>
            <a:r>
              <a:rPr lang="en-US" dirty="0" smtClean="0"/>
              <a:t>Berbers</a:t>
            </a:r>
          </a:p>
          <a:p>
            <a:r>
              <a:rPr lang="en-US" dirty="0" smtClean="0"/>
              <a:t>TRADED: GOLD, SALT, IVORY, POTTERY, SPICES, 		 IRON GOODS, CAMELS, LINENS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descr="http://wpcontent.answcdn.com/wikipedia/commons/thumb/b/b7/Niger_saharan_medieval_trade_routes.PNG/750px-Niger_saharan_medieval_trade_routes.PNG">
            <a:hlinkClick r:id="rId2"/>
          </p:cNvPr>
          <p:cNvPicPr>
            <a:picLocks noChangeAspect="1" noChangeArrowheads="1"/>
          </p:cNvPicPr>
          <p:nvPr/>
        </p:nvPicPr>
        <p:blipFill>
          <a:blip r:embed="rId3" cstate="print"/>
          <a:srcRect/>
          <a:stretch>
            <a:fillRect/>
          </a:stretch>
        </p:blipFill>
        <p:spPr bwMode="auto">
          <a:xfrm>
            <a:off x="0" y="0"/>
            <a:ext cx="9144000" cy="6477000"/>
          </a:xfrm>
          <a:prstGeom prst="rect">
            <a:avLst/>
          </a:prstGeom>
          <a:noFill/>
        </p:spPr>
      </p:pic>
      <p:sp>
        <p:nvSpPr>
          <p:cNvPr id="5" name="TextBox 4"/>
          <p:cNvSpPr txBox="1"/>
          <p:nvPr/>
        </p:nvSpPr>
        <p:spPr>
          <a:xfrm>
            <a:off x="0" y="6477000"/>
            <a:ext cx="9144000" cy="646331"/>
          </a:xfrm>
          <a:prstGeom prst="rect">
            <a:avLst/>
          </a:prstGeom>
          <a:noFill/>
        </p:spPr>
        <p:txBody>
          <a:bodyPr wrap="square" rtlCol="0">
            <a:spAutoFit/>
          </a:bodyPr>
          <a:lstStyle/>
          <a:p>
            <a:pPr algn="ctr"/>
            <a:r>
              <a:rPr lang="en-US" dirty="0"/>
              <a:t>Saharan trade routes circa 1400, with the modern territory of </a:t>
            </a:r>
            <a:r>
              <a:rPr lang="en-US" dirty="0" smtClean="0"/>
              <a:t>Niger </a:t>
            </a:r>
            <a:r>
              <a:rPr lang="en-US" dirty="0"/>
              <a:t>highlighted</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Darb</a:t>
            </a:r>
            <a:r>
              <a:rPr lang="en-US" dirty="0" smtClean="0"/>
              <a:t> el-</a:t>
            </a:r>
            <a:r>
              <a:rPr lang="en-US" dirty="0" err="1" smtClean="0"/>
              <a:t>Arbain</a:t>
            </a:r>
            <a:r>
              <a:rPr lang="en-US" dirty="0" smtClean="0"/>
              <a:t> Trade Route</a:t>
            </a:r>
            <a:endParaRPr lang="en-US" dirty="0"/>
          </a:p>
        </p:txBody>
      </p:sp>
      <p:sp>
        <p:nvSpPr>
          <p:cNvPr id="3" name="Content Placeholder 2"/>
          <p:cNvSpPr>
            <a:spLocks noGrp="1"/>
          </p:cNvSpPr>
          <p:nvPr>
            <p:ph idx="1"/>
          </p:nvPr>
        </p:nvSpPr>
        <p:spPr/>
        <p:txBody>
          <a:bodyPr/>
          <a:lstStyle/>
          <a:p>
            <a:r>
              <a:rPr lang="en-US" dirty="0" err="1" smtClean="0"/>
              <a:t>Kharga</a:t>
            </a:r>
            <a:r>
              <a:rPr lang="en-US" dirty="0" smtClean="0"/>
              <a:t> and Asyut</a:t>
            </a:r>
          </a:p>
          <a:p>
            <a:r>
              <a:rPr lang="en-US" dirty="0" smtClean="0"/>
              <a:t>Old Egyptian Kingdom</a:t>
            </a:r>
          </a:p>
          <a:p>
            <a:r>
              <a:rPr lang="en-US" dirty="0" smtClean="0"/>
              <a:t>Romans</a:t>
            </a:r>
          </a:p>
          <a:p>
            <a:r>
              <a:rPr lang="en-US" dirty="0" smtClean="0"/>
              <a:t>“Forty day road”</a:t>
            </a:r>
          </a:p>
          <a:p>
            <a:r>
              <a:rPr lang="en-US" dirty="0" smtClean="0"/>
              <a:t>EXCHANGED: GOLD, IVORY, SPICES, </a:t>
            </a:r>
          </a:p>
          <a:p>
            <a:pPr lvl="5">
              <a:buNone/>
            </a:pPr>
            <a:r>
              <a:rPr lang="en-US" dirty="0"/>
              <a:t> </a:t>
            </a:r>
            <a:r>
              <a:rPr lang="en-US" dirty="0" smtClean="0"/>
              <a:t>     </a:t>
            </a:r>
            <a:r>
              <a:rPr lang="en-US" sz="3200" dirty="0" smtClean="0"/>
              <a:t>WHEAT, ANIMALS,</a:t>
            </a:r>
          </a:p>
          <a:p>
            <a:pPr lvl="5">
              <a:buNone/>
            </a:pPr>
            <a:r>
              <a:rPr lang="en-US" sz="3200" dirty="0" smtClean="0"/>
              <a:t>    PLANTS</a:t>
            </a:r>
            <a:endParaRPr lang="en-US" dirty="0"/>
          </a:p>
        </p:txBody>
      </p:sp>
      <p:pic>
        <p:nvPicPr>
          <p:cNvPr id="5122" name="Picture 2" descr="http://wpcontent.answcdn.com/wikipedia/commons/thumb/8/83/Egypt-region-map-cities-2.gif/250px-Egypt-region-map-cities-2.gif">
            <a:hlinkClick r:id="rId3"/>
          </p:cNvPr>
          <p:cNvPicPr>
            <a:picLocks noChangeAspect="1" noChangeArrowheads="1"/>
          </p:cNvPicPr>
          <p:nvPr/>
        </p:nvPicPr>
        <p:blipFill>
          <a:blip r:embed="rId4" cstate="print"/>
          <a:srcRect/>
          <a:stretch>
            <a:fillRect/>
          </a:stretch>
        </p:blipFill>
        <p:spPr bwMode="auto">
          <a:xfrm>
            <a:off x="6762750" y="3990975"/>
            <a:ext cx="2381250" cy="2867025"/>
          </a:xfrm>
          <a:prstGeom prst="rect">
            <a:avLst/>
          </a:prstGeom>
          <a:noFill/>
        </p:spPr>
      </p:pic>
      <p:sp>
        <p:nvSpPr>
          <p:cNvPr id="5" name="5-Point Star 4"/>
          <p:cNvSpPr/>
          <p:nvPr/>
        </p:nvSpPr>
        <p:spPr>
          <a:xfrm>
            <a:off x="7924800" y="5715000"/>
            <a:ext cx="76200" cy="76200"/>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5-Point Star 5"/>
          <p:cNvSpPr/>
          <p:nvPr/>
        </p:nvSpPr>
        <p:spPr>
          <a:xfrm>
            <a:off x="8077200" y="5334000"/>
            <a:ext cx="152400" cy="76200"/>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8" name="Straight Arrow Connector 7"/>
          <p:cNvCxnSpPr>
            <a:stCxn id="6" idx="2"/>
            <a:endCxn id="5" idx="4"/>
          </p:cNvCxnSpPr>
          <p:nvPr/>
        </p:nvCxnSpPr>
        <p:spPr>
          <a:xfrm rot="5400000">
            <a:off x="7886700" y="5524500"/>
            <a:ext cx="333906" cy="1053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3"/>
            <a:endCxn id="5122" idx="2"/>
          </p:cNvCxnSpPr>
          <p:nvPr/>
        </p:nvCxnSpPr>
        <p:spPr>
          <a:xfrm rot="5400000">
            <a:off x="7436511" y="6308064"/>
            <a:ext cx="1066800" cy="33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2"/>
          </p:cNvCxnSpPr>
          <p:nvPr/>
        </p:nvCxnSpPr>
        <p:spPr>
          <a:xfrm rot="5400000">
            <a:off x="7131977" y="5898224"/>
            <a:ext cx="914400" cy="700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Trade Routes Focused around Carthage </a:t>
            </a:r>
            <a:endParaRPr lang="en-US" dirty="0"/>
          </a:p>
        </p:txBody>
      </p:sp>
      <p:sp>
        <p:nvSpPr>
          <p:cNvPr id="3" name="Content Placeholder 2"/>
          <p:cNvSpPr>
            <a:spLocks noGrp="1"/>
          </p:cNvSpPr>
          <p:nvPr>
            <p:ph idx="1"/>
          </p:nvPr>
        </p:nvSpPr>
        <p:spPr/>
        <p:txBody>
          <a:bodyPr/>
          <a:lstStyle/>
          <a:p>
            <a:r>
              <a:rPr lang="en-US" dirty="0" err="1" smtClean="0"/>
              <a:t>Garamantes</a:t>
            </a:r>
            <a:r>
              <a:rPr lang="en-US" dirty="0" smtClean="0"/>
              <a:t> ----</a:t>
            </a:r>
            <a:r>
              <a:rPr lang="en-US" dirty="0" smtClean="0">
                <a:sym typeface="Wingdings" pitchFamily="2" charset="2"/>
              </a:rPr>
              <a:t> c.1500 BCE</a:t>
            </a:r>
          </a:p>
          <a:p>
            <a:r>
              <a:rPr lang="en-US" dirty="0" err="1" smtClean="0">
                <a:sym typeface="Wingdings" pitchFamily="2" charset="2"/>
              </a:rPr>
              <a:t>Phoenecia</a:t>
            </a:r>
            <a:r>
              <a:rPr lang="en-US" dirty="0" smtClean="0">
                <a:sym typeface="Wingdings" pitchFamily="2" charset="2"/>
              </a:rPr>
              <a:t>-------  c. 400 BCE</a:t>
            </a:r>
          </a:p>
          <a:p>
            <a:r>
              <a:rPr lang="en-US" dirty="0" smtClean="0">
                <a:sym typeface="Wingdings" pitchFamily="2" charset="2"/>
              </a:rPr>
              <a:t>Carthage (founded c. 800 BCE) </a:t>
            </a:r>
          </a:p>
          <a:p>
            <a:r>
              <a:rPr lang="en-US" dirty="0" smtClean="0">
                <a:sym typeface="Wingdings" pitchFamily="2" charset="2"/>
              </a:rPr>
              <a:t>Middle men conducted trade</a:t>
            </a:r>
          </a:p>
          <a:p>
            <a:r>
              <a:rPr lang="en-US" dirty="0" smtClean="0">
                <a:sym typeface="Wingdings" pitchFamily="2" charset="2"/>
              </a:rPr>
              <a:t>IMPORTED: SALT, CLOTH, BEADS, METAL    			     GOODS</a:t>
            </a:r>
          </a:p>
          <a:p>
            <a:r>
              <a:rPr lang="en-US" dirty="0" smtClean="0">
                <a:sym typeface="Wingdings" pitchFamily="2" charset="2"/>
              </a:rPr>
              <a:t>EXPORTED: GOLD (West African), IVORY,  			     SLAVES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537</TotalTime>
  <Words>3207</Words>
  <Application>Microsoft Office PowerPoint</Application>
  <PresentationFormat>On-screen Show (4:3)</PresentationFormat>
  <Paragraphs>181</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Trade routes assignment</vt:lpstr>
      <vt:lpstr>Slide 2</vt:lpstr>
      <vt:lpstr>Slide 3</vt:lpstr>
      <vt:lpstr>Slide 4</vt:lpstr>
      <vt:lpstr>Abbasid Dynasty</vt:lpstr>
      <vt:lpstr>Trans Saharan Trade</vt:lpstr>
      <vt:lpstr>Slide 7</vt:lpstr>
      <vt:lpstr>Darb el-Arbain Trade Route</vt:lpstr>
      <vt:lpstr>Trade Routes Focused around Carthage </vt:lpstr>
      <vt:lpstr>Slide 10</vt:lpstr>
      <vt:lpstr>Silk Road Trade (map slide 8)</vt:lpstr>
      <vt:lpstr>Indian Ocean</vt:lpstr>
      <vt:lpstr>Areas Of Major Trade</vt:lpstr>
      <vt:lpstr>Swahili Coast</vt:lpstr>
      <vt:lpstr>Great Zimbabwe</vt:lpstr>
      <vt:lpstr>Timbuktu</vt:lpstr>
      <vt:lpstr>Viking Trade</vt:lpstr>
      <vt:lpstr>Mediterranean Sea</vt:lpstr>
      <vt:lpstr>Berenike</vt:lpstr>
      <vt:lpstr>Dates Of Major Trading Centers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routes assignment</dc:title>
  <dc:creator>Owner</dc:creator>
  <cp:lastModifiedBy>Owner</cp:lastModifiedBy>
  <cp:revision>48</cp:revision>
  <dcterms:created xsi:type="dcterms:W3CDTF">2010-12-12T18:08:55Z</dcterms:created>
  <dcterms:modified xsi:type="dcterms:W3CDTF">2010-12-17T13:52:09Z</dcterms:modified>
</cp:coreProperties>
</file>